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43"/>
  </p:notesMasterIdLst>
  <p:sldIdLst>
    <p:sldId id="256" r:id="rId2"/>
    <p:sldId id="257" r:id="rId3"/>
    <p:sldId id="259" r:id="rId4"/>
    <p:sldId id="258" r:id="rId5"/>
    <p:sldId id="273" r:id="rId6"/>
    <p:sldId id="289" r:id="rId7"/>
    <p:sldId id="262" r:id="rId8"/>
    <p:sldId id="288" r:id="rId9"/>
    <p:sldId id="274" r:id="rId10"/>
    <p:sldId id="285" r:id="rId11"/>
    <p:sldId id="286" r:id="rId12"/>
    <p:sldId id="287" r:id="rId13"/>
    <p:sldId id="278" r:id="rId14"/>
    <p:sldId id="298" r:id="rId15"/>
    <p:sldId id="277" r:id="rId16"/>
    <p:sldId id="290" r:id="rId17"/>
    <p:sldId id="291" r:id="rId18"/>
    <p:sldId id="292" r:id="rId19"/>
    <p:sldId id="293" r:id="rId20"/>
    <p:sldId id="294" r:id="rId21"/>
    <p:sldId id="295" r:id="rId22"/>
    <p:sldId id="297" r:id="rId23"/>
    <p:sldId id="281" r:id="rId24"/>
    <p:sldId id="283" r:id="rId25"/>
    <p:sldId id="299" r:id="rId26"/>
    <p:sldId id="279" r:id="rId27"/>
    <p:sldId id="260" r:id="rId28"/>
    <p:sldId id="263" r:id="rId29"/>
    <p:sldId id="261" r:id="rId30"/>
    <p:sldId id="276" r:id="rId31"/>
    <p:sldId id="265" r:id="rId32"/>
    <p:sldId id="267" r:id="rId33"/>
    <p:sldId id="268" r:id="rId34"/>
    <p:sldId id="270" r:id="rId35"/>
    <p:sldId id="269" r:id="rId36"/>
    <p:sldId id="271" r:id="rId37"/>
    <p:sldId id="300" r:id="rId38"/>
    <p:sldId id="301" r:id="rId39"/>
    <p:sldId id="302" r:id="rId40"/>
    <p:sldId id="303" r:id="rId41"/>
    <p:sldId id="304" r:id="rId42"/>
  </p:sldIdLst>
  <p:sldSz cx="9144000" cy="5143500" type="screen16x9"/>
  <p:notesSz cx="6858000" cy="9144000"/>
  <p:embeddedFontLst>
    <p:embeddedFont>
      <p:font typeface="IBM Plex Sans" panose="020B0604020202020204" charset="0"/>
      <p:regular r:id="rId44"/>
      <p:bold r:id="rId45"/>
      <p:italic r:id="rId46"/>
      <p:boldItalic r:id="rId47"/>
    </p:embeddedFont>
    <p:embeddedFont>
      <p:font typeface="IBM Plex Sans Arabic SemiBold" panose="020B0604020202020204" charset="-78"/>
      <p:regular r:id="rId48"/>
      <p:bold r:id="rId49"/>
    </p:embeddedFont>
    <p:embeddedFont>
      <p:font typeface="IBM Plex Sans Arabic" panose="020B0604020202020204" charset="-78"/>
      <p:regular r:id="rId50"/>
      <p:bold r:id="rId51"/>
    </p:embeddedFont>
    <p:embeddedFont>
      <p:font typeface="IBM Plex Sans Arabic Medium" panose="020B0604020202020204" charset="-78"/>
      <p:regular r:id="rId52"/>
      <p:bold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FBD"/>
    <a:srgbClr val="A3891B"/>
    <a:srgbClr val="CCD891"/>
    <a:srgbClr val="FF7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00" autoAdjust="0"/>
    <p:restoredTop sz="94660"/>
  </p:normalViewPr>
  <p:slideViewPr>
    <p:cSldViewPr snapToGrid="0">
      <p:cViewPr varScale="1">
        <p:scale>
          <a:sx n="143" d="100"/>
          <a:sy n="143" d="100"/>
        </p:scale>
        <p:origin x="86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23"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a:extLst>
            <a:ext uri="{FF2B5EF4-FFF2-40B4-BE49-F238E27FC236}">
              <a16:creationId xmlns:a16="http://schemas.microsoft.com/office/drawing/2014/main" id="{320D3B0A-9F75-2C6E-9128-82C65358AA1D}"/>
            </a:ext>
          </a:extLst>
        </p:cNvPr>
        <p:cNvGrpSpPr/>
        <p:nvPr/>
      </p:nvGrpSpPr>
      <p:grpSpPr>
        <a:xfrm>
          <a:off x="0" y="0"/>
          <a:ext cx="0" cy="0"/>
          <a:chOff x="0" y="0"/>
          <a:chExt cx="0" cy="0"/>
        </a:xfrm>
      </p:grpSpPr>
      <p:sp>
        <p:nvSpPr>
          <p:cNvPr id="222" name="Google Shape;222;g3a30e631f14_0_418:notes">
            <a:extLst>
              <a:ext uri="{FF2B5EF4-FFF2-40B4-BE49-F238E27FC236}">
                <a16:creationId xmlns:a16="http://schemas.microsoft.com/office/drawing/2014/main" id="{CC05E368-8D94-A533-D7D9-72B599760F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a30e631f14_0_418:notes">
            <a:extLst>
              <a:ext uri="{FF2B5EF4-FFF2-40B4-BE49-F238E27FC236}">
                <a16:creationId xmlns:a16="http://schemas.microsoft.com/office/drawing/2014/main" id="{150B145C-3AE5-BB38-96E4-778418298E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5565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a:extLst>
            <a:ext uri="{FF2B5EF4-FFF2-40B4-BE49-F238E27FC236}">
              <a16:creationId xmlns:a16="http://schemas.microsoft.com/office/drawing/2014/main" id="{8E1BC8D2-3C67-F6B0-247D-405DB705C411}"/>
            </a:ext>
          </a:extLst>
        </p:cNvPr>
        <p:cNvGrpSpPr/>
        <p:nvPr/>
      </p:nvGrpSpPr>
      <p:grpSpPr>
        <a:xfrm>
          <a:off x="0" y="0"/>
          <a:ext cx="0" cy="0"/>
          <a:chOff x="0" y="0"/>
          <a:chExt cx="0" cy="0"/>
        </a:xfrm>
      </p:grpSpPr>
      <p:sp>
        <p:nvSpPr>
          <p:cNvPr id="222" name="Google Shape;222;g3a30e631f14_0_418:notes">
            <a:extLst>
              <a:ext uri="{FF2B5EF4-FFF2-40B4-BE49-F238E27FC236}">
                <a16:creationId xmlns:a16="http://schemas.microsoft.com/office/drawing/2014/main" id="{FBEACA9B-E452-0A1C-2A25-37ADF28341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a30e631f14_0_418:notes">
            <a:extLst>
              <a:ext uri="{FF2B5EF4-FFF2-40B4-BE49-F238E27FC236}">
                <a16:creationId xmlns:a16="http://schemas.microsoft.com/office/drawing/2014/main" id="{9EC8CDFE-8B50-52F5-76FE-C265BA2741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24847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a:extLst>
            <a:ext uri="{FF2B5EF4-FFF2-40B4-BE49-F238E27FC236}">
              <a16:creationId xmlns:a16="http://schemas.microsoft.com/office/drawing/2014/main" id="{B9557A7F-0834-B853-1D43-BA26D9544182}"/>
            </a:ext>
          </a:extLst>
        </p:cNvPr>
        <p:cNvGrpSpPr/>
        <p:nvPr/>
      </p:nvGrpSpPr>
      <p:grpSpPr>
        <a:xfrm>
          <a:off x="0" y="0"/>
          <a:ext cx="0" cy="0"/>
          <a:chOff x="0" y="0"/>
          <a:chExt cx="0" cy="0"/>
        </a:xfrm>
      </p:grpSpPr>
      <p:sp>
        <p:nvSpPr>
          <p:cNvPr id="222" name="Google Shape;222;g3a30e631f14_0_418:notes">
            <a:extLst>
              <a:ext uri="{FF2B5EF4-FFF2-40B4-BE49-F238E27FC236}">
                <a16:creationId xmlns:a16="http://schemas.microsoft.com/office/drawing/2014/main" id="{C0A21521-0C73-3810-E42A-1FE6026FE4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a30e631f14_0_418:notes">
            <a:extLst>
              <a:ext uri="{FF2B5EF4-FFF2-40B4-BE49-F238E27FC236}">
                <a16:creationId xmlns:a16="http://schemas.microsoft.com/office/drawing/2014/main" id="{358BB26E-7882-40B9-8B48-1F11B78B3E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82539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28859423-8322-BC77-77BC-564286951A46}"/>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4B4E3D39-454C-A42F-A7D2-2D7833AED0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6E365015-5910-8B11-68BC-6182CE4B33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9904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7BC1871A-4E79-B63E-C105-3E036DBA3C64}"/>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AD5C4C99-501B-A7A4-B633-77D042F995B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64BDEBCE-E540-E49A-B7B2-2B2DACEDDC5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8234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FECB083C-149C-8A9B-70A7-4F5CD5AA900B}"/>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C21DCF8D-C746-F737-B7C2-C8ED2684BB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EB064CEA-E5BF-797A-1255-21984ECF83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07532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FECB083C-149C-8A9B-70A7-4F5CD5AA900B}"/>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C21DCF8D-C746-F737-B7C2-C8ED2684BB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EB064CEA-E5BF-797A-1255-21984ECF83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74829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FECB083C-149C-8A9B-70A7-4F5CD5AA900B}"/>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C21DCF8D-C746-F737-B7C2-C8ED2684BB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EB064CEA-E5BF-797A-1255-21984ECF83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59452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FECB083C-149C-8A9B-70A7-4F5CD5AA900B}"/>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C21DCF8D-C746-F737-B7C2-C8ED2684BB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EB064CEA-E5BF-797A-1255-21984ECF83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6885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FECB083C-149C-8A9B-70A7-4F5CD5AA900B}"/>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C21DCF8D-C746-F737-B7C2-C8ED2684BB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EB064CEA-E5BF-797A-1255-21984ECF83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1874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a30e631f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a30e631f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FECB083C-149C-8A9B-70A7-4F5CD5AA900B}"/>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C21DCF8D-C746-F737-B7C2-C8ED2684BB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EB064CEA-E5BF-797A-1255-21984ECF83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74601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D813F2E4-3920-08D6-96D5-6B61D423AC06}"/>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0C7CBA83-0A48-BE28-FF92-1E2D2226D7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5C503591-F599-472E-6ACB-77F0AB70A2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35209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7CDE1CEA-2F82-E475-56F0-3AF5C6B8AC53}"/>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9BE1B9EC-99D7-23A9-4F43-0BA206643D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9F693FAF-DE19-F5B4-4B9F-AA32A133C4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53821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D5DFACC5-CF65-0D6C-C7D9-AA72D981096E}"/>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E5DFBE02-7A8E-FCAD-32F7-820E465905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55F9EBB4-AC3F-F091-7F45-C7E1FC61D7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31597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F22580BB-F6AE-7C77-845F-117B419F343D}"/>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6745DDA4-D3C9-2B89-0A33-DADF2E38AE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344428C8-D349-29B5-2338-B7315EF30F9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99912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FD9B9F77-4685-8B73-F854-C92705DFDEF0}"/>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6A3006FA-A03F-057C-B8F3-B284334315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DCAADB70-65F3-C79B-FF07-57116E5481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04481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A358DF0E-EB60-3B44-6EFE-2D4601F2A599}"/>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39585786-D4C2-9EDA-86DF-4D7C28CB59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D622CBB0-3E37-6511-F9F3-07B0CC3F36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13880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a30e631f14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a30e631f14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a30e631f14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a30e631f14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3a30e631f14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3a30e631f14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f7f41eea1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f7f41eea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2B8B794B-1364-9C70-52BB-3293A85AF490}"/>
            </a:ext>
          </a:extLst>
        </p:cNvPr>
        <p:cNvGrpSpPr/>
        <p:nvPr/>
      </p:nvGrpSpPr>
      <p:grpSpPr>
        <a:xfrm>
          <a:off x="0" y="0"/>
          <a:ext cx="0" cy="0"/>
          <a:chOff x="0" y="0"/>
          <a:chExt cx="0" cy="0"/>
        </a:xfrm>
      </p:grpSpPr>
      <p:sp>
        <p:nvSpPr>
          <p:cNvPr id="236" name="Google Shape;236;g3a30e631f14_0_430:notes">
            <a:extLst>
              <a:ext uri="{FF2B5EF4-FFF2-40B4-BE49-F238E27FC236}">
                <a16:creationId xmlns:a16="http://schemas.microsoft.com/office/drawing/2014/main" id="{11E021A1-BDCC-41FF-E384-D58AB54C90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a30e631f14_0_430:notes">
            <a:extLst>
              <a:ext uri="{FF2B5EF4-FFF2-40B4-BE49-F238E27FC236}">
                <a16:creationId xmlns:a16="http://schemas.microsoft.com/office/drawing/2014/main" id="{2F77E62E-3F87-5FB3-51CC-F552E89E492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64495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3a30e631f14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3a30e631f14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a30e631f14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a30e631f14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a30e631f14_0_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3a30e631f14_0_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892c2aaf48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892c2aaf4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a30e631f14_0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3a30e631f14_0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109b299f25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109b299f25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109b299f25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109b299f25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26021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109b299f25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109b299f25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72857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109b299f25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109b299f25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247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a30e631f14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a30e631f1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109b299f25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109b299f25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786827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109b299f25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109b299f25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94907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FC10A671-B49E-427C-2F9F-7C230D35D67C}"/>
            </a:ext>
          </a:extLst>
        </p:cNvPr>
        <p:cNvGrpSpPr/>
        <p:nvPr/>
      </p:nvGrpSpPr>
      <p:grpSpPr>
        <a:xfrm>
          <a:off x="0" y="0"/>
          <a:ext cx="0" cy="0"/>
          <a:chOff x="0" y="0"/>
          <a:chExt cx="0" cy="0"/>
        </a:xfrm>
      </p:grpSpPr>
      <p:sp>
        <p:nvSpPr>
          <p:cNvPr id="81" name="Google Shape;81;g3a30e631f14_0_32:notes">
            <a:extLst>
              <a:ext uri="{FF2B5EF4-FFF2-40B4-BE49-F238E27FC236}">
                <a16:creationId xmlns:a16="http://schemas.microsoft.com/office/drawing/2014/main" id="{7AE39393-91BE-8E14-8506-CF346BA548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a30e631f14_0_32:notes">
            <a:extLst>
              <a:ext uri="{FF2B5EF4-FFF2-40B4-BE49-F238E27FC236}">
                <a16:creationId xmlns:a16="http://schemas.microsoft.com/office/drawing/2014/main" id="{44CD66E6-7068-A9A1-0647-1A87322AD3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84357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FC10A671-B49E-427C-2F9F-7C230D35D67C}"/>
            </a:ext>
          </a:extLst>
        </p:cNvPr>
        <p:cNvGrpSpPr/>
        <p:nvPr/>
      </p:nvGrpSpPr>
      <p:grpSpPr>
        <a:xfrm>
          <a:off x="0" y="0"/>
          <a:ext cx="0" cy="0"/>
          <a:chOff x="0" y="0"/>
          <a:chExt cx="0" cy="0"/>
        </a:xfrm>
      </p:grpSpPr>
      <p:sp>
        <p:nvSpPr>
          <p:cNvPr id="81" name="Google Shape;81;g3a30e631f14_0_32:notes">
            <a:extLst>
              <a:ext uri="{FF2B5EF4-FFF2-40B4-BE49-F238E27FC236}">
                <a16:creationId xmlns:a16="http://schemas.microsoft.com/office/drawing/2014/main" id="{7AE39393-91BE-8E14-8506-CF346BA548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a30e631f14_0_32:notes">
            <a:extLst>
              <a:ext uri="{FF2B5EF4-FFF2-40B4-BE49-F238E27FC236}">
                <a16:creationId xmlns:a16="http://schemas.microsoft.com/office/drawing/2014/main" id="{44CD66E6-7068-A9A1-0647-1A87322AD3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83584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3a30e631f14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3a30e631f1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3a30e631f14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3a30e631f1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42274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a:extLst>
            <a:ext uri="{FF2B5EF4-FFF2-40B4-BE49-F238E27FC236}">
              <a16:creationId xmlns:a16="http://schemas.microsoft.com/office/drawing/2014/main" id="{8CEB5B50-65F0-A0CD-102A-6DB33EA1BE88}"/>
            </a:ext>
          </a:extLst>
        </p:cNvPr>
        <p:cNvGrpSpPr/>
        <p:nvPr/>
      </p:nvGrpSpPr>
      <p:grpSpPr>
        <a:xfrm>
          <a:off x="0" y="0"/>
          <a:ext cx="0" cy="0"/>
          <a:chOff x="0" y="0"/>
          <a:chExt cx="0" cy="0"/>
        </a:xfrm>
      </p:grpSpPr>
      <p:sp>
        <p:nvSpPr>
          <p:cNvPr id="222" name="Google Shape;222;g3a30e631f14_0_418:notes">
            <a:extLst>
              <a:ext uri="{FF2B5EF4-FFF2-40B4-BE49-F238E27FC236}">
                <a16:creationId xmlns:a16="http://schemas.microsoft.com/office/drawing/2014/main" id="{B37190F0-92CB-3457-FBEB-FE53A3EF66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a30e631f14_0_418:notes">
            <a:extLst>
              <a:ext uri="{FF2B5EF4-FFF2-40B4-BE49-F238E27FC236}">
                <a16:creationId xmlns:a16="http://schemas.microsoft.com/office/drawing/2014/main" id="{51B304B1-59FB-6E25-E169-221AAFACB38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0258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8750" tIns="98750" rIns="98750" bIns="98750" anchor="b" anchorCtr="0">
            <a:normAutofit/>
          </a:bodyPr>
          <a:lstStyle>
            <a:lvl1pPr lvl="0" algn="ctr">
              <a:spcBef>
                <a:spcPts val="0"/>
              </a:spcBef>
              <a:spcAft>
                <a:spcPts val="0"/>
              </a:spcAft>
              <a:buSzPts val="5617"/>
              <a:buNone/>
              <a:defRPr sz="5617"/>
            </a:lvl1pPr>
            <a:lvl2pPr lvl="1" algn="ctr">
              <a:spcBef>
                <a:spcPts val="0"/>
              </a:spcBef>
              <a:spcAft>
                <a:spcPts val="0"/>
              </a:spcAft>
              <a:buSzPts val="5617"/>
              <a:buNone/>
              <a:defRPr sz="5617"/>
            </a:lvl2pPr>
            <a:lvl3pPr lvl="2" algn="ctr">
              <a:spcBef>
                <a:spcPts val="0"/>
              </a:spcBef>
              <a:spcAft>
                <a:spcPts val="0"/>
              </a:spcAft>
              <a:buSzPts val="5617"/>
              <a:buNone/>
              <a:defRPr sz="5617"/>
            </a:lvl3pPr>
            <a:lvl4pPr lvl="3" algn="ctr">
              <a:spcBef>
                <a:spcPts val="0"/>
              </a:spcBef>
              <a:spcAft>
                <a:spcPts val="0"/>
              </a:spcAft>
              <a:buSzPts val="5617"/>
              <a:buNone/>
              <a:defRPr sz="5617"/>
            </a:lvl4pPr>
            <a:lvl5pPr lvl="4" algn="ctr">
              <a:spcBef>
                <a:spcPts val="0"/>
              </a:spcBef>
              <a:spcAft>
                <a:spcPts val="0"/>
              </a:spcAft>
              <a:buSzPts val="5617"/>
              <a:buNone/>
              <a:defRPr sz="5617"/>
            </a:lvl5pPr>
            <a:lvl6pPr lvl="5" algn="ctr">
              <a:spcBef>
                <a:spcPts val="0"/>
              </a:spcBef>
              <a:spcAft>
                <a:spcPts val="0"/>
              </a:spcAft>
              <a:buSzPts val="5617"/>
              <a:buNone/>
              <a:defRPr sz="5617"/>
            </a:lvl6pPr>
            <a:lvl7pPr lvl="6" algn="ctr">
              <a:spcBef>
                <a:spcPts val="0"/>
              </a:spcBef>
              <a:spcAft>
                <a:spcPts val="0"/>
              </a:spcAft>
              <a:buSzPts val="5617"/>
              <a:buNone/>
              <a:defRPr sz="5617"/>
            </a:lvl7pPr>
            <a:lvl8pPr lvl="7" algn="ctr">
              <a:spcBef>
                <a:spcPts val="0"/>
              </a:spcBef>
              <a:spcAft>
                <a:spcPts val="0"/>
              </a:spcAft>
              <a:buSzPts val="5617"/>
              <a:buNone/>
              <a:defRPr sz="5617"/>
            </a:lvl8pPr>
            <a:lvl9pPr lvl="8" algn="ctr">
              <a:spcBef>
                <a:spcPts val="0"/>
              </a:spcBef>
              <a:spcAft>
                <a:spcPts val="0"/>
              </a:spcAft>
              <a:buSzPts val="5617"/>
              <a:buNone/>
              <a:defRPr sz="5617"/>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8750" tIns="98750" rIns="98750" bIns="98750" anchor="t" anchorCtr="0">
            <a:normAutofit/>
          </a:bodyPr>
          <a:lstStyle>
            <a:lvl1pPr lvl="0" algn="ctr">
              <a:lnSpc>
                <a:spcPct val="100000"/>
              </a:lnSpc>
              <a:spcBef>
                <a:spcPts val="0"/>
              </a:spcBef>
              <a:spcAft>
                <a:spcPts val="0"/>
              </a:spcAft>
              <a:buSzPts val="3025"/>
              <a:buNone/>
              <a:defRPr sz="3024"/>
            </a:lvl1pPr>
            <a:lvl2pPr lvl="1" algn="ctr">
              <a:lnSpc>
                <a:spcPct val="100000"/>
              </a:lnSpc>
              <a:spcBef>
                <a:spcPts val="0"/>
              </a:spcBef>
              <a:spcAft>
                <a:spcPts val="0"/>
              </a:spcAft>
              <a:buSzPts val="3025"/>
              <a:buNone/>
              <a:defRPr sz="3024"/>
            </a:lvl2pPr>
            <a:lvl3pPr lvl="2" algn="ctr">
              <a:lnSpc>
                <a:spcPct val="100000"/>
              </a:lnSpc>
              <a:spcBef>
                <a:spcPts val="0"/>
              </a:spcBef>
              <a:spcAft>
                <a:spcPts val="0"/>
              </a:spcAft>
              <a:buSzPts val="3025"/>
              <a:buNone/>
              <a:defRPr sz="3024"/>
            </a:lvl3pPr>
            <a:lvl4pPr lvl="3" algn="ctr">
              <a:lnSpc>
                <a:spcPct val="100000"/>
              </a:lnSpc>
              <a:spcBef>
                <a:spcPts val="0"/>
              </a:spcBef>
              <a:spcAft>
                <a:spcPts val="0"/>
              </a:spcAft>
              <a:buSzPts val="3025"/>
              <a:buNone/>
              <a:defRPr sz="3024"/>
            </a:lvl4pPr>
            <a:lvl5pPr lvl="4" algn="ctr">
              <a:lnSpc>
                <a:spcPct val="100000"/>
              </a:lnSpc>
              <a:spcBef>
                <a:spcPts val="0"/>
              </a:spcBef>
              <a:spcAft>
                <a:spcPts val="0"/>
              </a:spcAft>
              <a:buSzPts val="3025"/>
              <a:buNone/>
              <a:defRPr sz="3024"/>
            </a:lvl5pPr>
            <a:lvl6pPr lvl="5" algn="ctr">
              <a:lnSpc>
                <a:spcPct val="100000"/>
              </a:lnSpc>
              <a:spcBef>
                <a:spcPts val="0"/>
              </a:spcBef>
              <a:spcAft>
                <a:spcPts val="0"/>
              </a:spcAft>
              <a:buSzPts val="3025"/>
              <a:buNone/>
              <a:defRPr sz="3024"/>
            </a:lvl6pPr>
            <a:lvl7pPr lvl="6" algn="ctr">
              <a:lnSpc>
                <a:spcPct val="100000"/>
              </a:lnSpc>
              <a:spcBef>
                <a:spcPts val="0"/>
              </a:spcBef>
              <a:spcAft>
                <a:spcPts val="0"/>
              </a:spcAft>
              <a:buSzPts val="3025"/>
              <a:buNone/>
              <a:defRPr sz="3024"/>
            </a:lvl7pPr>
            <a:lvl8pPr lvl="7" algn="ctr">
              <a:lnSpc>
                <a:spcPct val="100000"/>
              </a:lnSpc>
              <a:spcBef>
                <a:spcPts val="0"/>
              </a:spcBef>
              <a:spcAft>
                <a:spcPts val="0"/>
              </a:spcAft>
              <a:buSzPts val="3025"/>
              <a:buNone/>
              <a:defRPr sz="3024"/>
            </a:lvl8pPr>
            <a:lvl9pPr lvl="8" algn="ctr">
              <a:lnSpc>
                <a:spcPct val="100000"/>
              </a:lnSpc>
              <a:spcBef>
                <a:spcPts val="0"/>
              </a:spcBef>
              <a:spcAft>
                <a:spcPts val="0"/>
              </a:spcAft>
              <a:buSzPts val="3025"/>
              <a:buNone/>
              <a:defRPr sz="3024"/>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8750" tIns="98750" rIns="98750" bIns="98750" anchor="b" anchorCtr="0">
            <a:normAutofit/>
          </a:bodyPr>
          <a:lstStyle>
            <a:lvl1pPr lvl="0" algn="ctr">
              <a:spcBef>
                <a:spcPts val="0"/>
              </a:spcBef>
              <a:spcAft>
                <a:spcPts val="0"/>
              </a:spcAft>
              <a:buSzPts val="12963"/>
              <a:buNone/>
              <a:defRPr sz="12962"/>
            </a:lvl1pPr>
            <a:lvl2pPr lvl="1" algn="ctr">
              <a:spcBef>
                <a:spcPts val="0"/>
              </a:spcBef>
              <a:spcAft>
                <a:spcPts val="0"/>
              </a:spcAft>
              <a:buSzPts val="12963"/>
              <a:buNone/>
              <a:defRPr sz="12962"/>
            </a:lvl2pPr>
            <a:lvl3pPr lvl="2" algn="ctr">
              <a:spcBef>
                <a:spcPts val="0"/>
              </a:spcBef>
              <a:spcAft>
                <a:spcPts val="0"/>
              </a:spcAft>
              <a:buSzPts val="12963"/>
              <a:buNone/>
              <a:defRPr sz="12962"/>
            </a:lvl3pPr>
            <a:lvl4pPr lvl="3" algn="ctr">
              <a:spcBef>
                <a:spcPts val="0"/>
              </a:spcBef>
              <a:spcAft>
                <a:spcPts val="0"/>
              </a:spcAft>
              <a:buSzPts val="12963"/>
              <a:buNone/>
              <a:defRPr sz="12962"/>
            </a:lvl4pPr>
            <a:lvl5pPr lvl="4" algn="ctr">
              <a:spcBef>
                <a:spcPts val="0"/>
              </a:spcBef>
              <a:spcAft>
                <a:spcPts val="0"/>
              </a:spcAft>
              <a:buSzPts val="12963"/>
              <a:buNone/>
              <a:defRPr sz="12962"/>
            </a:lvl5pPr>
            <a:lvl6pPr lvl="5" algn="ctr">
              <a:spcBef>
                <a:spcPts val="0"/>
              </a:spcBef>
              <a:spcAft>
                <a:spcPts val="0"/>
              </a:spcAft>
              <a:buSzPts val="12963"/>
              <a:buNone/>
              <a:defRPr sz="12962"/>
            </a:lvl6pPr>
            <a:lvl7pPr lvl="6" algn="ctr">
              <a:spcBef>
                <a:spcPts val="0"/>
              </a:spcBef>
              <a:spcAft>
                <a:spcPts val="0"/>
              </a:spcAft>
              <a:buSzPts val="12963"/>
              <a:buNone/>
              <a:defRPr sz="12962"/>
            </a:lvl7pPr>
            <a:lvl8pPr lvl="7" algn="ctr">
              <a:spcBef>
                <a:spcPts val="0"/>
              </a:spcBef>
              <a:spcAft>
                <a:spcPts val="0"/>
              </a:spcAft>
              <a:buSzPts val="12963"/>
              <a:buNone/>
              <a:defRPr sz="12962"/>
            </a:lvl8pPr>
            <a:lvl9pPr lvl="8" algn="ctr">
              <a:spcBef>
                <a:spcPts val="0"/>
              </a:spcBef>
              <a:spcAft>
                <a:spcPts val="0"/>
              </a:spcAft>
              <a:buSzPts val="12963"/>
              <a:buNone/>
              <a:defRPr sz="12962"/>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8750" tIns="98750" rIns="98750" bIns="98750" anchor="t" anchorCtr="0">
            <a:normAutofit/>
          </a:bodyPr>
          <a:lstStyle>
            <a:lvl1pPr marL="457200" lvl="0" indent="-352071" algn="ctr">
              <a:spcBef>
                <a:spcPts val="0"/>
              </a:spcBef>
              <a:spcAft>
                <a:spcPts val="0"/>
              </a:spcAft>
              <a:buSzPts val="1944"/>
              <a:buChar char="●"/>
              <a:defRPr sz="1944"/>
            </a:lvl1pPr>
            <a:lvl2pPr marL="914400" lvl="1" indent="-324633" algn="ctr">
              <a:spcBef>
                <a:spcPts val="0"/>
              </a:spcBef>
              <a:spcAft>
                <a:spcPts val="0"/>
              </a:spcAft>
              <a:buSzPts val="1512"/>
              <a:buChar char="○"/>
              <a:defRPr sz="1512"/>
            </a:lvl2pPr>
            <a:lvl3pPr marL="1371600" lvl="2" indent="-324633" algn="ctr">
              <a:spcBef>
                <a:spcPts val="0"/>
              </a:spcBef>
              <a:spcAft>
                <a:spcPts val="0"/>
              </a:spcAft>
              <a:buSzPts val="1512"/>
              <a:buChar char="■"/>
              <a:defRPr sz="1512"/>
            </a:lvl3pPr>
            <a:lvl4pPr marL="1828800" lvl="3" indent="-324633" algn="ctr">
              <a:spcBef>
                <a:spcPts val="0"/>
              </a:spcBef>
              <a:spcAft>
                <a:spcPts val="0"/>
              </a:spcAft>
              <a:buSzPts val="1512"/>
              <a:buChar char="●"/>
              <a:defRPr sz="1512"/>
            </a:lvl4pPr>
            <a:lvl5pPr marL="2286000" lvl="4" indent="-324633" algn="ctr">
              <a:spcBef>
                <a:spcPts val="0"/>
              </a:spcBef>
              <a:spcAft>
                <a:spcPts val="0"/>
              </a:spcAft>
              <a:buSzPts val="1512"/>
              <a:buChar char="○"/>
              <a:defRPr sz="1512"/>
            </a:lvl5pPr>
            <a:lvl6pPr marL="2743200" lvl="5" indent="-324633" algn="ctr">
              <a:spcBef>
                <a:spcPts val="0"/>
              </a:spcBef>
              <a:spcAft>
                <a:spcPts val="0"/>
              </a:spcAft>
              <a:buSzPts val="1512"/>
              <a:buChar char="■"/>
              <a:defRPr sz="1512"/>
            </a:lvl6pPr>
            <a:lvl7pPr marL="3200400" lvl="6" indent="-324633" algn="ctr">
              <a:spcBef>
                <a:spcPts val="0"/>
              </a:spcBef>
              <a:spcAft>
                <a:spcPts val="0"/>
              </a:spcAft>
              <a:buSzPts val="1512"/>
              <a:buChar char="●"/>
              <a:defRPr sz="1512"/>
            </a:lvl7pPr>
            <a:lvl8pPr marL="3657600" lvl="7" indent="-324633" algn="ctr">
              <a:spcBef>
                <a:spcPts val="0"/>
              </a:spcBef>
              <a:spcAft>
                <a:spcPts val="0"/>
              </a:spcAft>
              <a:buSzPts val="1512"/>
              <a:buChar char="○"/>
              <a:defRPr sz="1512"/>
            </a:lvl8pPr>
            <a:lvl9pPr marL="4114800" lvl="8" indent="-324633" algn="ctr">
              <a:spcBef>
                <a:spcPts val="0"/>
              </a:spcBef>
              <a:spcAft>
                <a:spcPts val="0"/>
              </a:spcAft>
              <a:buSzPts val="1512"/>
              <a:buChar char="■"/>
              <a:defRPr sz="1512"/>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pic>
        <p:nvPicPr>
          <p:cNvPr id="52" name="Google Shape;52;p13"/>
          <p:cNvPicPr preferRelativeResize="0"/>
          <p:nvPr/>
        </p:nvPicPr>
        <p:blipFill rotWithShape="1">
          <a:blip r:embed="rId2">
            <a:alphaModFix amt="70000"/>
          </a:blip>
          <a:srcRect l="25423"/>
          <a:stretch/>
        </p:blipFill>
        <p:spPr>
          <a:xfrm>
            <a:off x="0" y="2189175"/>
            <a:ext cx="3296077" cy="2954326"/>
          </a:xfrm>
          <a:prstGeom prst="rect">
            <a:avLst/>
          </a:prstGeom>
          <a:noFill/>
          <a:ln>
            <a:noFill/>
          </a:ln>
        </p:spPr>
      </p:pic>
      <p:pic>
        <p:nvPicPr>
          <p:cNvPr id="53" name="Google Shape;53;p13"/>
          <p:cNvPicPr preferRelativeResize="0"/>
          <p:nvPr/>
        </p:nvPicPr>
        <p:blipFill>
          <a:blip r:embed="rId3">
            <a:alphaModFix/>
          </a:blip>
          <a:stretch>
            <a:fillRect/>
          </a:stretch>
        </p:blipFill>
        <p:spPr>
          <a:xfrm>
            <a:off x="205625" y="179175"/>
            <a:ext cx="842081" cy="228622"/>
          </a:xfrm>
          <a:prstGeom prst="rect">
            <a:avLst/>
          </a:prstGeom>
          <a:noFill/>
          <a:ln>
            <a:noFill/>
          </a:ln>
        </p:spPr>
      </p:pic>
      <p:pic>
        <p:nvPicPr>
          <p:cNvPr id="54" name="Google Shape;54;p13" title="قوالب-01-02.png"/>
          <p:cNvPicPr preferRelativeResize="0"/>
          <p:nvPr/>
        </p:nvPicPr>
        <p:blipFill rotWithShape="1">
          <a:blip r:embed="rId4">
            <a:alphaModFix/>
          </a:blip>
          <a:srcRect/>
          <a:stretch/>
        </p:blipFill>
        <p:spPr>
          <a:xfrm>
            <a:off x="0" y="0"/>
            <a:ext cx="7315200" cy="41148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8750" tIns="98750" rIns="98750" bIns="98750" anchor="ctr" anchorCtr="0">
            <a:normAutofit/>
          </a:bodyPr>
          <a:lstStyle>
            <a:lvl1pPr lvl="0" algn="ctr">
              <a:spcBef>
                <a:spcPts val="0"/>
              </a:spcBef>
              <a:spcAft>
                <a:spcPts val="0"/>
              </a:spcAft>
              <a:buSzPts val="3889"/>
              <a:buNone/>
              <a:defRPr sz="3888"/>
            </a:lvl1pPr>
            <a:lvl2pPr lvl="1" algn="ctr">
              <a:spcBef>
                <a:spcPts val="0"/>
              </a:spcBef>
              <a:spcAft>
                <a:spcPts val="0"/>
              </a:spcAft>
              <a:buSzPts val="3889"/>
              <a:buNone/>
              <a:defRPr sz="3888"/>
            </a:lvl2pPr>
            <a:lvl3pPr lvl="2" algn="ctr">
              <a:spcBef>
                <a:spcPts val="0"/>
              </a:spcBef>
              <a:spcAft>
                <a:spcPts val="0"/>
              </a:spcAft>
              <a:buSzPts val="3889"/>
              <a:buNone/>
              <a:defRPr sz="3888"/>
            </a:lvl3pPr>
            <a:lvl4pPr lvl="3" algn="ctr">
              <a:spcBef>
                <a:spcPts val="0"/>
              </a:spcBef>
              <a:spcAft>
                <a:spcPts val="0"/>
              </a:spcAft>
              <a:buSzPts val="3889"/>
              <a:buNone/>
              <a:defRPr sz="3888"/>
            </a:lvl4pPr>
            <a:lvl5pPr lvl="4" algn="ctr">
              <a:spcBef>
                <a:spcPts val="0"/>
              </a:spcBef>
              <a:spcAft>
                <a:spcPts val="0"/>
              </a:spcAft>
              <a:buSzPts val="3889"/>
              <a:buNone/>
              <a:defRPr sz="3888"/>
            </a:lvl5pPr>
            <a:lvl6pPr lvl="5" algn="ctr">
              <a:spcBef>
                <a:spcPts val="0"/>
              </a:spcBef>
              <a:spcAft>
                <a:spcPts val="0"/>
              </a:spcAft>
              <a:buSzPts val="3889"/>
              <a:buNone/>
              <a:defRPr sz="3888"/>
            </a:lvl6pPr>
            <a:lvl7pPr lvl="6" algn="ctr">
              <a:spcBef>
                <a:spcPts val="0"/>
              </a:spcBef>
              <a:spcAft>
                <a:spcPts val="0"/>
              </a:spcAft>
              <a:buSzPts val="3889"/>
              <a:buNone/>
              <a:defRPr sz="3888"/>
            </a:lvl7pPr>
            <a:lvl8pPr lvl="7" algn="ctr">
              <a:spcBef>
                <a:spcPts val="0"/>
              </a:spcBef>
              <a:spcAft>
                <a:spcPts val="0"/>
              </a:spcAft>
              <a:buSzPts val="3889"/>
              <a:buNone/>
              <a:defRPr sz="3888"/>
            </a:lvl8pPr>
            <a:lvl9pPr lvl="8" algn="ctr">
              <a:spcBef>
                <a:spcPts val="0"/>
              </a:spcBef>
              <a:spcAft>
                <a:spcPts val="0"/>
              </a:spcAft>
              <a:buSzPts val="3889"/>
              <a:buNone/>
              <a:defRPr sz="3888"/>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8750" tIns="98750" rIns="98750" bIns="98750" anchor="t" anchorCtr="0">
            <a:normAutofit/>
          </a:bodyPr>
          <a:lstStyle>
            <a:lvl1pPr lvl="0">
              <a:spcBef>
                <a:spcPts val="0"/>
              </a:spcBef>
              <a:spcAft>
                <a:spcPts val="0"/>
              </a:spcAft>
              <a:buSzPts val="3025"/>
              <a:buNone/>
              <a:defRPr sz="3024"/>
            </a:lvl1pPr>
            <a:lvl2pPr lvl="1">
              <a:spcBef>
                <a:spcPts val="0"/>
              </a:spcBef>
              <a:spcAft>
                <a:spcPts val="0"/>
              </a:spcAft>
              <a:buSzPts val="3025"/>
              <a:buNone/>
              <a:defRPr sz="3024"/>
            </a:lvl2pPr>
            <a:lvl3pPr lvl="2">
              <a:spcBef>
                <a:spcPts val="0"/>
              </a:spcBef>
              <a:spcAft>
                <a:spcPts val="0"/>
              </a:spcAft>
              <a:buSzPts val="3025"/>
              <a:buNone/>
              <a:defRPr sz="3024"/>
            </a:lvl3pPr>
            <a:lvl4pPr lvl="3">
              <a:spcBef>
                <a:spcPts val="0"/>
              </a:spcBef>
              <a:spcAft>
                <a:spcPts val="0"/>
              </a:spcAft>
              <a:buSzPts val="3025"/>
              <a:buNone/>
              <a:defRPr sz="3024"/>
            </a:lvl4pPr>
            <a:lvl5pPr lvl="4">
              <a:spcBef>
                <a:spcPts val="0"/>
              </a:spcBef>
              <a:spcAft>
                <a:spcPts val="0"/>
              </a:spcAft>
              <a:buSzPts val="3025"/>
              <a:buNone/>
              <a:defRPr sz="3024"/>
            </a:lvl5pPr>
            <a:lvl6pPr lvl="5">
              <a:spcBef>
                <a:spcPts val="0"/>
              </a:spcBef>
              <a:spcAft>
                <a:spcPts val="0"/>
              </a:spcAft>
              <a:buSzPts val="3025"/>
              <a:buNone/>
              <a:defRPr sz="3024"/>
            </a:lvl6pPr>
            <a:lvl7pPr lvl="6">
              <a:spcBef>
                <a:spcPts val="0"/>
              </a:spcBef>
              <a:spcAft>
                <a:spcPts val="0"/>
              </a:spcAft>
              <a:buSzPts val="3025"/>
              <a:buNone/>
              <a:defRPr sz="3024"/>
            </a:lvl7pPr>
            <a:lvl8pPr lvl="7">
              <a:spcBef>
                <a:spcPts val="0"/>
              </a:spcBef>
              <a:spcAft>
                <a:spcPts val="0"/>
              </a:spcAft>
              <a:buSzPts val="3025"/>
              <a:buNone/>
              <a:defRPr sz="3024"/>
            </a:lvl8pPr>
            <a:lvl9pPr lvl="8">
              <a:spcBef>
                <a:spcPts val="0"/>
              </a:spcBef>
              <a:spcAft>
                <a:spcPts val="0"/>
              </a:spcAft>
              <a:buSzPts val="3025"/>
              <a:buNone/>
              <a:defRPr sz="3024"/>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8750" tIns="98750" rIns="98750" bIns="98750" anchor="t" anchorCtr="0">
            <a:normAutofit/>
          </a:bodyPr>
          <a:lstStyle>
            <a:lvl1pPr marL="457200" lvl="0" indent="-352071">
              <a:spcBef>
                <a:spcPts val="0"/>
              </a:spcBef>
              <a:spcAft>
                <a:spcPts val="0"/>
              </a:spcAft>
              <a:buSzPts val="1944"/>
              <a:buChar char="●"/>
              <a:defRPr sz="1944"/>
            </a:lvl1pPr>
            <a:lvl2pPr marL="914400" lvl="1" indent="-324633">
              <a:spcBef>
                <a:spcPts val="0"/>
              </a:spcBef>
              <a:spcAft>
                <a:spcPts val="0"/>
              </a:spcAft>
              <a:buSzPts val="1512"/>
              <a:buChar char="○"/>
              <a:defRPr sz="1512"/>
            </a:lvl2pPr>
            <a:lvl3pPr marL="1371600" lvl="2" indent="-324633">
              <a:spcBef>
                <a:spcPts val="0"/>
              </a:spcBef>
              <a:spcAft>
                <a:spcPts val="0"/>
              </a:spcAft>
              <a:buSzPts val="1512"/>
              <a:buChar char="■"/>
              <a:defRPr sz="1512"/>
            </a:lvl3pPr>
            <a:lvl4pPr marL="1828800" lvl="3" indent="-324633">
              <a:spcBef>
                <a:spcPts val="0"/>
              </a:spcBef>
              <a:spcAft>
                <a:spcPts val="0"/>
              </a:spcAft>
              <a:buSzPts val="1512"/>
              <a:buChar char="●"/>
              <a:defRPr sz="1512"/>
            </a:lvl4pPr>
            <a:lvl5pPr marL="2286000" lvl="4" indent="-324633">
              <a:spcBef>
                <a:spcPts val="0"/>
              </a:spcBef>
              <a:spcAft>
                <a:spcPts val="0"/>
              </a:spcAft>
              <a:buSzPts val="1512"/>
              <a:buChar char="○"/>
              <a:defRPr sz="1512"/>
            </a:lvl5pPr>
            <a:lvl6pPr marL="2743200" lvl="5" indent="-324633">
              <a:spcBef>
                <a:spcPts val="0"/>
              </a:spcBef>
              <a:spcAft>
                <a:spcPts val="0"/>
              </a:spcAft>
              <a:buSzPts val="1512"/>
              <a:buChar char="■"/>
              <a:defRPr sz="1512"/>
            </a:lvl6pPr>
            <a:lvl7pPr marL="3200400" lvl="6" indent="-324633">
              <a:spcBef>
                <a:spcPts val="0"/>
              </a:spcBef>
              <a:spcAft>
                <a:spcPts val="0"/>
              </a:spcAft>
              <a:buSzPts val="1512"/>
              <a:buChar char="●"/>
              <a:defRPr sz="1512"/>
            </a:lvl7pPr>
            <a:lvl8pPr marL="3657600" lvl="7" indent="-324633">
              <a:spcBef>
                <a:spcPts val="0"/>
              </a:spcBef>
              <a:spcAft>
                <a:spcPts val="0"/>
              </a:spcAft>
              <a:buSzPts val="1512"/>
              <a:buChar char="○"/>
              <a:defRPr sz="1512"/>
            </a:lvl8pPr>
            <a:lvl9pPr marL="4114800" lvl="8" indent="-324633">
              <a:spcBef>
                <a:spcPts val="0"/>
              </a:spcBef>
              <a:spcAft>
                <a:spcPts val="0"/>
              </a:spcAft>
              <a:buSzPts val="1512"/>
              <a:buChar char="■"/>
              <a:defRPr sz="1512"/>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8750" tIns="98750" rIns="98750" bIns="98750" anchor="t" anchorCtr="0">
            <a:normAutofit/>
          </a:bodyPr>
          <a:lstStyle>
            <a:lvl1pPr lvl="0">
              <a:spcBef>
                <a:spcPts val="0"/>
              </a:spcBef>
              <a:spcAft>
                <a:spcPts val="0"/>
              </a:spcAft>
              <a:buSzPts val="3025"/>
              <a:buNone/>
              <a:defRPr sz="3024"/>
            </a:lvl1pPr>
            <a:lvl2pPr lvl="1">
              <a:spcBef>
                <a:spcPts val="0"/>
              </a:spcBef>
              <a:spcAft>
                <a:spcPts val="0"/>
              </a:spcAft>
              <a:buSzPts val="3025"/>
              <a:buNone/>
              <a:defRPr sz="3024"/>
            </a:lvl2pPr>
            <a:lvl3pPr lvl="2">
              <a:spcBef>
                <a:spcPts val="0"/>
              </a:spcBef>
              <a:spcAft>
                <a:spcPts val="0"/>
              </a:spcAft>
              <a:buSzPts val="3025"/>
              <a:buNone/>
              <a:defRPr sz="3024"/>
            </a:lvl3pPr>
            <a:lvl4pPr lvl="3">
              <a:spcBef>
                <a:spcPts val="0"/>
              </a:spcBef>
              <a:spcAft>
                <a:spcPts val="0"/>
              </a:spcAft>
              <a:buSzPts val="3025"/>
              <a:buNone/>
              <a:defRPr sz="3024"/>
            </a:lvl4pPr>
            <a:lvl5pPr lvl="4">
              <a:spcBef>
                <a:spcPts val="0"/>
              </a:spcBef>
              <a:spcAft>
                <a:spcPts val="0"/>
              </a:spcAft>
              <a:buSzPts val="3025"/>
              <a:buNone/>
              <a:defRPr sz="3024"/>
            </a:lvl5pPr>
            <a:lvl6pPr lvl="5">
              <a:spcBef>
                <a:spcPts val="0"/>
              </a:spcBef>
              <a:spcAft>
                <a:spcPts val="0"/>
              </a:spcAft>
              <a:buSzPts val="3025"/>
              <a:buNone/>
              <a:defRPr sz="3024"/>
            </a:lvl6pPr>
            <a:lvl7pPr lvl="6">
              <a:spcBef>
                <a:spcPts val="0"/>
              </a:spcBef>
              <a:spcAft>
                <a:spcPts val="0"/>
              </a:spcAft>
              <a:buSzPts val="3025"/>
              <a:buNone/>
              <a:defRPr sz="3024"/>
            </a:lvl7pPr>
            <a:lvl8pPr lvl="7">
              <a:spcBef>
                <a:spcPts val="0"/>
              </a:spcBef>
              <a:spcAft>
                <a:spcPts val="0"/>
              </a:spcAft>
              <a:buSzPts val="3025"/>
              <a:buNone/>
              <a:defRPr sz="3024"/>
            </a:lvl8pPr>
            <a:lvl9pPr lvl="8">
              <a:spcBef>
                <a:spcPts val="0"/>
              </a:spcBef>
              <a:spcAft>
                <a:spcPts val="0"/>
              </a:spcAft>
              <a:buSzPts val="3025"/>
              <a:buNone/>
              <a:defRPr sz="3024"/>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8750" tIns="98750" rIns="98750" bIns="98750" anchor="t" anchorCtr="0">
            <a:normAutofit/>
          </a:bodyPr>
          <a:lstStyle>
            <a:lvl1pPr marL="457200" lvl="0" indent="-324633">
              <a:spcBef>
                <a:spcPts val="0"/>
              </a:spcBef>
              <a:spcAft>
                <a:spcPts val="0"/>
              </a:spcAft>
              <a:buSzPts val="1512"/>
              <a:buChar char="●"/>
              <a:defRPr sz="1512"/>
            </a:lvl1pPr>
            <a:lvl2pPr marL="914400" lvl="1" indent="-310914">
              <a:spcBef>
                <a:spcPts val="0"/>
              </a:spcBef>
              <a:spcAft>
                <a:spcPts val="0"/>
              </a:spcAft>
              <a:buSzPts val="1296"/>
              <a:buChar char="○"/>
              <a:defRPr sz="1296"/>
            </a:lvl2pPr>
            <a:lvl3pPr marL="1371600" lvl="2" indent="-310914">
              <a:spcBef>
                <a:spcPts val="0"/>
              </a:spcBef>
              <a:spcAft>
                <a:spcPts val="0"/>
              </a:spcAft>
              <a:buSzPts val="1296"/>
              <a:buChar char="■"/>
              <a:defRPr sz="1296"/>
            </a:lvl3pPr>
            <a:lvl4pPr marL="1828800" lvl="3" indent="-310914">
              <a:spcBef>
                <a:spcPts val="0"/>
              </a:spcBef>
              <a:spcAft>
                <a:spcPts val="0"/>
              </a:spcAft>
              <a:buSzPts val="1296"/>
              <a:buChar char="●"/>
              <a:defRPr sz="1296"/>
            </a:lvl4pPr>
            <a:lvl5pPr marL="2286000" lvl="4" indent="-310914">
              <a:spcBef>
                <a:spcPts val="0"/>
              </a:spcBef>
              <a:spcAft>
                <a:spcPts val="0"/>
              </a:spcAft>
              <a:buSzPts val="1296"/>
              <a:buChar char="○"/>
              <a:defRPr sz="1296"/>
            </a:lvl5pPr>
            <a:lvl6pPr marL="2743200" lvl="5" indent="-310914">
              <a:spcBef>
                <a:spcPts val="0"/>
              </a:spcBef>
              <a:spcAft>
                <a:spcPts val="0"/>
              </a:spcAft>
              <a:buSzPts val="1296"/>
              <a:buChar char="■"/>
              <a:defRPr sz="1296"/>
            </a:lvl6pPr>
            <a:lvl7pPr marL="3200400" lvl="6" indent="-310914">
              <a:spcBef>
                <a:spcPts val="0"/>
              </a:spcBef>
              <a:spcAft>
                <a:spcPts val="0"/>
              </a:spcAft>
              <a:buSzPts val="1296"/>
              <a:buChar char="●"/>
              <a:defRPr sz="1296"/>
            </a:lvl7pPr>
            <a:lvl8pPr marL="3657600" lvl="7" indent="-310914">
              <a:spcBef>
                <a:spcPts val="0"/>
              </a:spcBef>
              <a:spcAft>
                <a:spcPts val="0"/>
              </a:spcAft>
              <a:buSzPts val="1296"/>
              <a:buChar char="○"/>
              <a:defRPr sz="1296"/>
            </a:lvl8pPr>
            <a:lvl9pPr marL="4114800" lvl="8" indent="-310914">
              <a:spcBef>
                <a:spcPts val="0"/>
              </a:spcBef>
              <a:spcAft>
                <a:spcPts val="0"/>
              </a:spcAft>
              <a:buSzPts val="1296"/>
              <a:buChar char="■"/>
              <a:defRPr sz="1296"/>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8750" tIns="98750" rIns="98750" bIns="98750" anchor="t" anchorCtr="0">
            <a:normAutofit/>
          </a:bodyPr>
          <a:lstStyle>
            <a:lvl1pPr marL="457200" lvl="0" indent="-324633">
              <a:spcBef>
                <a:spcPts val="0"/>
              </a:spcBef>
              <a:spcAft>
                <a:spcPts val="0"/>
              </a:spcAft>
              <a:buSzPts val="1512"/>
              <a:buChar char="●"/>
              <a:defRPr sz="1512"/>
            </a:lvl1pPr>
            <a:lvl2pPr marL="914400" lvl="1" indent="-310914">
              <a:spcBef>
                <a:spcPts val="0"/>
              </a:spcBef>
              <a:spcAft>
                <a:spcPts val="0"/>
              </a:spcAft>
              <a:buSzPts val="1296"/>
              <a:buChar char="○"/>
              <a:defRPr sz="1296"/>
            </a:lvl2pPr>
            <a:lvl3pPr marL="1371600" lvl="2" indent="-310914">
              <a:spcBef>
                <a:spcPts val="0"/>
              </a:spcBef>
              <a:spcAft>
                <a:spcPts val="0"/>
              </a:spcAft>
              <a:buSzPts val="1296"/>
              <a:buChar char="■"/>
              <a:defRPr sz="1296"/>
            </a:lvl3pPr>
            <a:lvl4pPr marL="1828800" lvl="3" indent="-310914">
              <a:spcBef>
                <a:spcPts val="0"/>
              </a:spcBef>
              <a:spcAft>
                <a:spcPts val="0"/>
              </a:spcAft>
              <a:buSzPts val="1296"/>
              <a:buChar char="●"/>
              <a:defRPr sz="1296"/>
            </a:lvl4pPr>
            <a:lvl5pPr marL="2286000" lvl="4" indent="-310914">
              <a:spcBef>
                <a:spcPts val="0"/>
              </a:spcBef>
              <a:spcAft>
                <a:spcPts val="0"/>
              </a:spcAft>
              <a:buSzPts val="1296"/>
              <a:buChar char="○"/>
              <a:defRPr sz="1296"/>
            </a:lvl5pPr>
            <a:lvl6pPr marL="2743200" lvl="5" indent="-310914">
              <a:spcBef>
                <a:spcPts val="0"/>
              </a:spcBef>
              <a:spcAft>
                <a:spcPts val="0"/>
              </a:spcAft>
              <a:buSzPts val="1296"/>
              <a:buChar char="■"/>
              <a:defRPr sz="1296"/>
            </a:lvl6pPr>
            <a:lvl7pPr marL="3200400" lvl="6" indent="-310914">
              <a:spcBef>
                <a:spcPts val="0"/>
              </a:spcBef>
              <a:spcAft>
                <a:spcPts val="0"/>
              </a:spcAft>
              <a:buSzPts val="1296"/>
              <a:buChar char="●"/>
              <a:defRPr sz="1296"/>
            </a:lvl7pPr>
            <a:lvl8pPr marL="3657600" lvl="7" indent="-310914">
              <a:spcBef>
                <a:spcPts val="0"/>
              </a:spcBef>
              <a:spcAft>
                <a:spcPts val="0"/>
              </a:spcAft>
              <a:buSzPts val="1296"/>
              <a:buChar char="○"/>
              <a:defRPr sz="1296"/>
            </a:lvl8pPr>
            <a:lvl9pPr marL="4114800" lvl="8" indent="-310914">
              <a:spcBef>
                <a:spcPts val="0"/>
              </a:spcBef>
              <a:spcAft>
                <a:spcPts val="0"/>
              </a:spcAft>
              <a:buSzPts val="1296"/>
              <a:buChar char="■"/>
              <a:defRPr sz="1296"/>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8750" tIns="98750" rIns="98750" bIns="98750" anchor="t" anchorCtr="0">
            <a:normAutofit/>
          </a:bodyPr>
          <a:lstStyle>
            <a:lvl1pPr lvl="0">
              <a:spcBef>
                <a:spcPts val="0"/>
              </a:spcBef>
              <a:spcAft>
                <a:spcPts val="0"/>
              </a:spcAft>
              <a:buSzPts val="3025"/>
              <a:buNone/>
              <a:defRPr sz="3024"/>
            </a:lvl1pPr>
            <a:lvl2pPr lvl="1">
              <a:spcBef>
                <a:spcPts val="0"/>
              </a:spcBef>
              <a:spcAft>
                <a:spcPts val="0"/>
              </a:spcAft>
              <a:buSzPts val="3025"/>
              <a:buNone/>
              <a:defRPr sz="3024"/>
            </a:lvl2pPr>
            <a:lvl3pPr lvl="2">
              <a:spcBef>
                <a:spcPts val="0"/>
              </a:spcBef>
              <a:spcAft>
                <a:spcPts val="0"/>
              </a:spcAft>
              <a:buSzPts val="3025"/>
              <a:buNone/>
              <a:defRPr sz="3024"/>
            </a:lvl3pPr>
            <a:lvl4pPr lvl="3">
              <a:spcBef>
                <a:spcPts val="0"/>
              </a:spcBef>
              <a:spcAft>
                <a:spcPts val="0"/>
              </a:spcAft>
              <a:buSzPts val="3025"/>
              <a:buNone/>
              <a:defRPr sz="3024"/>
            </a:lvl4pPr>
            <a:lvl5pPr lvl="4">
              <a:spcBef>
                <a:spcPts val="0"/>
              </a:spcBef>
              <a:spcAft>
                <a:spcPts val="0"/>
              </a:spcAft>
              <a:buSzPts val="3025"/>
              <a:buNone/>
              <a:defRPr sz="3024"/>
            </a:lvl5pPr>
            <a:lvl6pPr lvl="5">
              <a:spcBef>
                <a:spcPts val="0"/>
              </a:spcBef>
              <a:spcAft>
                <a:spcPts val="0"/>
              </a:spcAft>
              <a:buSzPts val="3025"/>
              <a:buNone/>
              <a:defRPr sz="3024"/>
            </a:lvl6pPr>
            <a:lvl7pPr lvl="6">
              <a:spcBef>
                <a:spcPts val="0"/>
              </a:spcBef>
              <a:spcAft>
                <a:spcPts val="0"/>
              </a:spcAft>
              <a:buSzPts val="3025"/>
              <a:buNone/>
              <a:defRPr sz="3024"/>
            </a:lvl7pPr>
            <a:lvl8pPr lvl="7">
              <a:spcBef>
                <a:spcPts val="0"/>
              </a:spcBef>
              <a:spcAft>
                <a:spcPts val="0"/>
              </a:spcAft>
              <a:buSzPts val="3025"/>
              <a:buNone/>
              <a:defRPr sz="3024"/>
            </a:lvl8pPr>
            <a:lvl9pPr lvl="8">
              <a:spcBef>
                <a:spcPts val="0"/>
              </a:spcBef>
              <a:spcAft>
                <a:spcPts val="0"/>
              </a:spcAft>
              <a:buSzPts val="3025"/>
              <a:buNone/>
              <a:defRPr sz="3024"/>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400"/>
          </a:xfrm>
          <a:prstGeom prst="rect">
            <a:avLst/>
          </a:prstGeom>
        </p:spPr>
        <p:txBody>
          <a:bodyPr spcFirstLastPara="1" wrap="square" lIns="98750" tIns="98750" rIns="98750" bIns="98750" anchor="b" anchorCtr="0">
            <a:normAutofit/>
          </a:bodyPr>
          <a:lstStyle>
            <a:lvl1pPr lvl="0">
              <a:spcBef>
                <a:spcPts val="0"/>
              </a:spcBef>
              <a:spcAft>
                <a:spcPts val="0"/>
              </a:spcAft>
              <a:buSzPts val="2593"/>
              <a:buNone/>
              <a:defRPr sz="2592"/>
            </a:lvl1pPr>
            <a:lvl2pPr lvl="1">
              <a:spcBef>
                <a:spcPts val="0"/>
              </a:spcBef>
              <a:spcAft>
                <a:spcPts val="0"/>
              </a:spcAft>
              <a:buSzPts val="2593"/>
              <a:buNone/>
              <a:defRPr sz="2592"/>
            </a:lvl2pPr>
            <a:lvl3pPr lvl="2">
              <a:spcBef>
                <a:spcPts val="0"/>
              </a:spcBef>
              <a:spcAft>
                <a:spcPts val="0"/>
              </a:spcAft>
              <a:buSzPts val="2593"/>
              <a:buNone/>
              <a:defRPr sz="2592"/>
            </a:lvl3pPr>
            <a:lvl4pPr lvl="3">
              <a:spcBef>
                <a:spcPts val="0"/>
              </a:spcBef>
              <a:spcAft>
                <a:spcPts val="0"/>
              </a:spcAft>
              <a:buSzPts val="2593"/>
              <a:buNone/>
              <a:defRPr sz="2592"/>
            </a:lvl4pPr>
            <a:lvl5pPr lvl="4">
              <a:spcBef>
                <a:spcPts val="0"/>
              </a:spcBef>
              <a:spcAft>
                <a:spcPts val="0"/>
              </a:spcAft>
              <a:buSzPts val="2593"/>
              <a:buNone/>
              <a:defRPr sz="2592"/>
            </a:lvl5pPr>
            <a:lvl6pPr lvl="5">
              <a:spcBef>
                <a:spcPts val="0"/>
              </a:spcBef>
              <a:spcAft>
                <a:spcPts val="0"/>
              </a:spcAft>
              <a:buSzPts val="2593"/>
              <a:buNone/>
              <a:defRPr sz="2592"/>
            </a:lvl6pPr>
            <a:lvl7pPr lvl="6">
              <a:spcBef>
                <a:spcPts val="0"/>
              </a:spcBef>
              <a:spcAft>
                <a:spcPts val="0"/>
              </a:spcAft>
              <a:buSzPts val="2593"/>
              <a:buNone/>
              <a:defRPr sz="2592"/>
            </a:lvl7pPr>
            <a:lvl8pPr lvl="7">
              <a:spcBef>
                <a:spcPts val="0"/>
              </a:spcBef>
              <a:spcAft>
                <a:spcPts val="0"/>
              </a:spcAft>
              <a:buSzPts val="2593"/>
              <a:buNone/>
              <a:defRPr sz="2592"/>
            </a:lvl8pPr>
            <a:lvl9pPr lvl="8">
              <a:spcBef>
                <a:spcPts val="0"/>
              </a:spcBef>
              <a:spcAft>
                <a:spcPts val="0"/>
              </a:spcAft>
              <a:buSzPts val="2593"/>
              <a:buNone/>
              <a:defRPr sz="2592"/>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8750" tIns="98750" rIns="98750" bIns="98750" anchor="t" anchorCtr="0">
            <a:normAutofit/>
          </a:bodyPr>
          <a:lstStyle>
            <a:lvl1pPr marL="457200" lvl="0" indent="-310914">
              <a:spcBef>
                <a:spcPts val="0"/>
              </a:spcBef>
              <a:spcAft>
                <a:spcPts val="0"/>
              </a:spcAft>
              <a:buSzPts val="1296"/>
              <a:buChar char="●"/>
              <a:defRPr sz="1296"/>
            </a:lvl1pPr>
            <a:lvl2pPr marL="914400" lvl="1" indent="-310914">
              <a:spcBef>
                <a:spcPts val="0"/>
              </a:spcBef>
              <a:spcAft>
                <a:spcPts val="0"/>
              </a:spcAft>
              <a:buSzPts val="1296"/>
              <a:buChar char="○"/>
              <a:defRPr sz="1296"/>
            </a:lvl2pPr>
            <a:lvl3pPr marL="1371600" lvl="2" indent="-310914">
              <a:spcBef>
                <a:spcPts val="0"/>
              </a:spcBef>
              <a:spcAft>
                <a:spcPts val="0"/>
              </a:spcAft>
              <a:buSzPts val="1296"/>
              <a:buChar char="■"/>
              <a:defRPr sz="1296"/>
            </a:lvl3pPr>
            <a:lvl4pPr marL="1828800" lvl="3" indent="-310914">
              <a:spcBef>
                <a:spcPts val="0"/>
              </a:spcBef>
              <a:spcAft>
                <a:spcPts val="0"/>
              </a:spcAft>
              <a:buSzPts val="1296"/>
              <a:buChar char="●"/>
              <a:defRPr sz="1296"/>
            </a:lvl4pPr>
            <a:lvl5pPr marL="2286000" lvl="4" indent="-310914">
              <a:spcBef>
                <a:spcPts val="0"/>
              </a:spcBef>
              <a:spcAft>
                <a:spcPts val="0"/>
              </a:spcAft>
              <a:buSzPts val="1296"/>
              <a:buChar char="○"/>
              <a:defRPr sz="1296"/>
            </a:lvl5pPr>
            <a:lvl6pPr marL="2743200" lvl="5" indent="-310914">
              <a:spcBef>
                <a:spcPts val="0"/>
              </a:spcBef>
              <a:spcAft>
                <a:spcPts val="0"/>
              </a:spcAft>
              <a:buSzPts val="1296"/>
              <a:buChar char="■"/>
              <a:defRPr sz="1296"/>
            </a:lvl6pPr>
            <a:lvl7pPr marL="3200400" lvl="6" indent="-310914">
              <a:spcBef>
                <a:spcPts val="0"/>
              </a:spcBef>
              <a:spcAft>
                <a:spcPts val="0"/>
              </a:spcAft>
              <a:buSzPts val="1296"/>
              <a:buChar char="●"/>
              <a:defRPr sz="1296"/>
            </a:lvl7pPr>
            <a:lvl8pPr marL="3657600" lvl="7" indent="-310914">
              <a:spcBef>
                <a:spcPts val="0"/>
              </a:spcBef>
              <a:spcAft>
                <a:spcPts val="0"/>
              </a:spcAft>
              <a:buSzPts val="1296"/>
              <a:buChar char="○"/>
              <a:defRPr sz="1296"/>
            </a:lvl8pPr>
            <a:lvl9pPr marL="4114800" lvl="8" indent="-310914">
              <a:spcBef>
                <a:spcPts val="0"/>
              </a:spcBef>
              <a:spcAft>
                <a:spcPts val="0"/>
              </a:spcAft>
              <a:buSzPts val="1296"/>
              <a:buChar char="■"/>
              <a:defRPr sz="1296"/>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1100"/>
          </a:xfrm>
          <a:prstGeom prst="rect">
            <a:avLst/>
          </a:prstGeom>
        </p:spPr>
        <p:txBody>
          <a:bodyPr spcFirstLastPara="1" wrap="square" lIns="98750" tIns="98750" rIns="98750" bIns="98750" anchor="ctr" anchorCtr="0">
            <a:normAutofit/>
          </a:bodyPr>
          <a:lstStyle>
            <a:lvl1pPr lvl="0">
              <a:spcBef>
                <a:spcPts val="0"/>
              </a:spcBef>
              <a:spcAft>
                <a:spcPts val="0"/>
              </a:spcAft>
              <a:buSzPts val="5185"/>
              <a:buNone/>
              <a:defRPr sz="5185"/>
            </a:lvl1pPr>
            <a:lvl2pPr lvl="1">
              <a:spcBef>
                <a:spcPts val="0"/>
              </a:spcBef>
              <a:spcAft>
                <a:spcPts val="0"/>
              </a:spcAft>
              <a:buSzPts val="5185"/>
              <a:buNone/>
              <a:defRPr sz="5185"/>
            </a:lvl2pPr>
            <a:lvl3pPr lvl="2">
              <a:spcBef>
                <a:spcPts val="0"/>
              </a:spcBef>
              <a:spcAft>
                <a:spcPts val="0"/>
              </a:spcAft>
              <a:buSzPts val="5185"/>
              <a:buNone/>
              <a:defRPr sz="5185"/>
            </a:lvl3pPr>
            <a:lvl4pPr lvl="3">
              <a:spcBef>
                <a:spcPts val="0"/>
              </a:spcBef>
              <a:spcAft>
                <a:spcPts val="0"/>
              </a:spcAft>
              <a:buSzPts val="5185"/>
              <a:buNone/>
              <a:defRPr sz="5185"/>
            </a:lvl4pPr>
            <a:lvl5pPr lvl="4">
              <a:spcBef>
                <a:spcPts val="0"/>
              </a:spcBef>
              <a:spcAft>
                <a:spcPts val="0"/>
              </a:spcAft>
              <a:buSzPts val="5185"/>
              <a:buNone/>
              <a:defRPr sz="5185"/>
            </a:lvl5pPr>
            <a:lvl6pPr lvl="5">
              <a:spcBef>
                <a:spcPts val="0"/>
              </a:spcBef>
              <a:spcAft>
                <a:spcPts val="0"/>
              </a:spcAft>
              <a:buSzPts val="5185"/>
              <a:buNone/>
              <a:defRPr sz="5185"/>
            </a:lvl6pPr>
            <a:lvl7pPr lvl="6">
              <a:spcBef>
                <a:spcPts val="0"/>
              </a:spcBef>
              <a:spcAft>
                <a:spcPts val="0"/>
              </a:spcAft>
              <a:buSzPts val="5185"/>
              <a:buNone/>
              <a:defRPr sz="5185"/>
            </a:lvl7pPr>
            <a:lvl8pPr lvl="7">
              <a:spcBef>
                <a:spcPts val="0"/>
              </a:spcBef>
              <a:spcAft>
                <a:spcPts val="0"/>
              </a:spcAft>
              <a:buSzPts val="5185"/>
              <a:buNone/>
              <a:defRPr sz="5185"/>
            </a:lvl8pPr>
            <a:lvl9pPr lvl="8">
              <a:spcBef>
                <a:spcPts val="0"/>
              </a:spcBef>
              <a:spcAft>
                <a:spcPts val="0"/>
              </a:spcAft>
              <a:buSzPts val="5185"/>
              <a:buNone/>
              <a:defRPr sz="5185"/>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8750" tIns="98750" rIns="98750" bIns="98750"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8750" tIns="98750" rIns="98750" bIns="98750" anchor="b" anchorCtr="0">
            <a:normAutofit/>
          </a:bodyPr>
          <a:lstStyle>
            <a:lvl1pPr lvl="0" algn="ctr">
              <a:spcBef>
                <a:spcPts val="0"/>
              </a:spcBef>
              <a:spcAft>
                <a:spcPts val="0"/>
              </a:spcAft>
              <a:buSzPts val="4537"/>
              <a:buNone/>
              <a:defRPr sz="4537"/>
            </a:lvl1pPr>
            <a:lvl2pPr lvl="1" algn="ctr">
              <a:spcBef>
                <a:spcPts val="0"/>
              </a:spcBef>
              <a:spcAft>
                <a:spcPts val="0"/>
              </a:spcAft>
              <a:buSzPts val="4537"/>
              <a:buNone/>
              <a:defRPr sz="4537"/>
            </a:lvl2pPr>
            <a:lvl3pPr lvl="2" algn="ctr">
              <a:spcBef>
                <a:spcPts val="0"/>
              </a:spcBef>
              <a:spcAft>
                <a:spcPts val="0"/>
              </a:spcAft>
              <a:buSzPts val="4537"/>
              <a:buNone/>
              <a:defRPr sz="4537"/>
            </a:lvl3pPr>
            <a:lvl4pPr lvl="3" algn="ctr">
              <a:spcBef>
                <a:spcPts val="0"/>
              </a:spcBef>
              <a:spcAft>
                <a:spcPts val="0"/>
              </a:spcAft>
              <a:buSzPts val="4537"/>
              <a:buNone/>
              <a:defRPr sz="4537"/>
            </a:lvl4pPr>
            <a:lvl5pPr lvl="4" algn="ctr">
              <a:spcBef>
                <a:spcPts val="0"/>
              </a:spcBef>
              <a:spcAft>
                <a:spcPts val="0"/>
              </a:spcAft>
              <a:buSzPts val="4537"/>
              <a:buNone/>
              <a:defRPr sz="4537"/>
            </a:lvl5pPr>
            <a:lvl6pPr lvl="5" algn="ctr">
              <a:spcBef>
                <a:spcPts val="0"/>
              </a:spcBef>
              <a:spcAft>
                <a:spcPts val="0"/>
              </a:spcAft>
              <a:buSzPts val="4537"/>
              <a:buNone/>
              <a:defRPr sz="4537"/>
            </a:lvl6pPr>
            <a:lvl7pPr lvl="6" algn="ctr">
              <a:spcBef>
                <a:spcPts val="0"/>
              </a:spcBef>
              <a:spcAft>
                <a:spcPts val="0"/>
              </a:spcAft>
              <a:buSzPts val="4537"/>
              <a:buNone/>
              <a:defRPr sz="4537"/>
            </a:lvl7pPr>
            <a:lvl8pPr lvl="7" algn="ctr">
              <a:spcBef>
                <a:spcPts val="0"/>
              </a:spcBef>
              <a:spcAft>
                <a:spcPts val="0"/>
              </a:spcAft>
              <a:buSzPts val="4537"/>
              <a:buNone/>
              <a:defRPr sz="4537"/>
            </a:lvl8pPr>
            <a:lvl9pPr lvl="8" algn="ctr">
              <a:spcBef>
                <a:spcPts val="0"/>
              </a:spcBef>
              <a:spcAft>
                <a:spcPts val="0"/>
              </a:spcAft>
              <a:buSzPts val="4537"/>
              <a:buNone/>
              <a:defRPr sz="4537"/>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8750" tIns="98750" rIns="98750" bIns="98750" anchor="t" anchorCtr="0">
            <a:normAutofit/>
          </a:bodyPr>
          <a:lstStyle>
            <a:lvl1pPr lvl="0" algn="ctr">
              <a:lnSpc>
                <a:spcPct val="100000"/>
              </a:lnSpc>
              <a:spcBef>
                <a:spcPts val="0"/>
              </a:spcBef>
              <a:spcAft>
                <a:spcPts val="0"/>
              </a:spcAft>
              <a:buSzPts val="2269"/>
              <a:buNone/>
              <a:defRPr sz="2268"/>
            </a:lvl1pPr>
            <a:lvl2pPr lvl="1" algn="ctr">
              <a:lnSpc>
                <a:spcPct val="100000"/>
              </a:lnSpc>
              <a:spcBef>
                <a:spcPts val="0"/>
              </a:spcBef>
              <a:spcAft>
                <a:spcPts val="0"/>
              </a:spcAft>
              <a:buSzPts val="2269"/>
              <a:buNone/>
              <a:defRPr sz="2268"/>
            </a:lvl2pPr>
            <a:lvl3pPr lvl="2" algn="ctr">
              <a:lnSpc>
                <a:spcPct val="100000"/>
              </a:lnSpc>
              <a:spcBef>
                <a:spcPts val="0"/>
              </a:spcBef>
              <a:spcAft>
                <a:spcPts val="0"/>
              </a:spcAft>
              <a:buSzPts val="2269"/>
              <a:buNone/>
              <a:defRPr sz="2268"/>
            </a:lvl3pPr>
            <a:lvl4pPr lvl="3" algn="ctr">
              <a:lnSpc>
                <a:spcPct val="100000"/>
              </a:lnSpc>
              <a:spcBef>
                <a:spcPts val="0"/>
              </a:spcBef>
              <a:spcAft>
                <a:spcPts val="0"/>
              </a:spcAft>
              <a:buSzPts val="2269"/>
              <a:buNone/>
              <a:defRPr sz="2268"/>
            </a:lvl4pPr>
            <a:lvl5pPr lvl="4" algn="ctr">
              <a:lnSpc>
                <a:spcPct val="100000"/>
              </a:lnSpc>
              <a:spcBef>
                <a:spcPts val="0"/>
              </a:spcBef>
              <a:spcAft>
                <a:spcPts val="0"/>
              </a:spcAft>
              <a:buSzPts val="2269"/>
              <a:buNone/>
              <a:defRPr sz="2268"/>
            </a:lvl5pPr>
            <a:lvl6pPr lvl="5" algn="ctr">
              <a:lnSpc>
                <a:spcPct val="100000"/>
              </a:lnSpc>
              <a:spcBef>
                <a:spcPts val="0"/>
              </a:spcBef>
              <a:spcAft>
                <a:spcPts val="0"/>
              </a:spcAft>
              <a:buSzPts val="2269"/>
              <a:buNone/>
              <a:defRPr sz="2268"/>
            </a:lvl6pPr>
            <a:lvl7pPr lvl="6" algn="ctr">
              <a:lnSpc>
                <a:spcPct val="100000"/>
              </a:lnSpc>
              <a:spcBef>
                <a:spcPts val="0"/>
              </a:spcBef>
              <a:spcAft>
                <a:spcPts val="0"/>
              </a:spcAft>
              <a:buSzPts val="2269"/>
              <a:buNone/>
              <a:defRPr sz="2268"/>
            </a:lvl7pPr>
            <a:lvl8pPr lvl="7" algn="ctr">
              <a:lnSpc>
                <a:spcPct val="100000"/>
              </a:lnSpc>
              <a:spcBef>
                <a:spcPts val="0"/>
              </a:spcBef>
              <a:spcAft>
                <a:spcPts val="0"/>
              </a:spcAft>
              <a:buSzPts val="2269"/>
              <a:buNone/>
              <a:defRPr sz="2268"/>
            </a:lvl8pPr>
            <a:lvl9pPr lvl="8" algn="ctr">
              <a:lnSpc>
                <a:spcPct val="100000"/>
              </a:lnSpc>
              <a:spcBef>
                <a:spcPts val="0"/>
              </a:spcBef>
              <a:spcAft>
                <a:spcPts val="0"/>
              </a:spcAft>
              <a:buSzPts val="2269"/>
              <a:buNone/>
              <a:defRPr sz="2268"/>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8750" tIns="98750" rIns="98750" bIns="98750" anchor="ctr" anchorCtr="0">
            <a:normAutofit/>
          </a:bodyPr>
          <a:lstStyle>
            <a:lvl1pPr marL="457200" lvl="0" indent="-352071">
              <a:spcBef>
                <a:spcPts val="0"/>
              </a:spcBef>
              <a:spcAft>
                <a:spcPts val="0"/>
              </a:spcAft>
              <a:buSzPts val="1944"/>
              <a:buChar char="●"/>
              <a:defRPr sz="1944"/>
            </a:lvl1pPr>
            <a:lvl2pPr marL="914400" lvl="1" indent="-324633">
              <a:spcBef>
                <a:spcPts val="0"/>
              </a:spcBef>
              <a:spcAft>
                <a:spcPts val="0"/>
              </a:spcAft>
              <a:buSzPts val="1512"/>
              <a:buChar char="○"/>
              <a:defRPr sz="1512"/>
            </a:lvl2pPr>
            <a:lvl3pPr marL="1371600" lvl="2" indent="-324633">
              <a:spcBef>
                <a:spcPts val="0"/>
              </a:spcBef>
              <a:spcAft>
                <a:spcPts val="0"/>
              </a:spcAft>
              <a:buSzPts val="1512"/>
              <a:buChar char="■"/>
              <a:defRPr sz="1512"/>
            </a:lvl3pPr>
            <a:lvl4pPr marL="1828800" lvl="3" indent="-324633">
              <a:spcBef>
                <a:spcPts val="0"/>
              </a:spcBef>
              <a:spcAft>
                <a:spcPts val="0"/>
              </a:spcAft>
              <a:buSzPts val="1512"/>
              <a:buChar char="●"/>
              <a:defRPr sz="1512"/>
            </a:lvl4pPr>
            <a:lvl5pPr marL="2286000" lvl="4" indent="-324633">
              <a:spcBef>
                <a:spcPts val="0"/>
              </a:spcBef>
              <a:spcAft>
                <a:spcPts val="0"/>
              </a:spcAft>
              <a:buSzPts val="1512"/>
              <a:buChar char="○"/>
              <a:defRPr sz="1512"/>
            </a:lvl5pPr>
            <a:lvl6pPr marL="2743200" lvl="5" indent="-324633">
              <a:spcBef>
                <a:spcPts val="0"/>
              </a:spcBef>
              <a:spcAft>
                <a:spcPts val="0"/>
              </a:spcAft>
              <a:buSzPts val="1512"/>
              <a:buChar char="■"/>
              <a:defRPr sz="1512"/>
            </a:lvl6pPr>
            <a:lvl7pPr marL="3200400" lvl="6" indent="-324633">
              <a:spcBef>
                <a:spcPts val="0"/>
              </a:spcBef>
              <a:spcAft>
                <a:spcPts val="0"/>
              </a:spcAft>
              <a:buSzPts val="1512"/>
              <a:buChar char="●"/>
              <a:defRPr sz="1512"/>
            </a:lvl7pPr>
            <a:lvl8pPr marL="3657600" lvl="7" indent="-324633">
              <a:spcBef>
                <a:spcPts val="0"/>
              </a:spcBef>
              <a:spcAft>
                <a:spcPts val="0"/>
              </a:spcAft>
              <a:buSzPts val="1512"/>
              <a:buChar char="○"/>
              <a:defRPr sz="1512"/>
            </a:lvl8pPr>
            <a:lvl9pPr marL="4114800" lvl="8" indent="-324633">
              <a:spcBef>
                <a:spcPts val="0"/>
              </a:spcBef>
              <a:spcAft>
                <a:spcPts val="0"/>
              </a:spcAft>
              <a:buSzPts val="1512"/>
              <a:buChar char="■"/>
              <a:defRPr sz="1512"/>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8750" tIns="98750" rIns="98750" bIns="98750" anchor="ctr" anchorCtr="0">
            <a:normAutofit/>
          </a:bodyPr>
          <a:lstStyle>
            <a:lvl1pPr marL="457200" lvl="0" indent="-228600">
              <a:lnSpc>
                <a:spcPct val="100000"/>
              </a:lnSpc>
              <a:spcBef>
                <a:spcPts val="0"/>
              </a:spcBef>
              <a:spcAft>
                <a:spcPts val="0"/>
              </a:spcAft>
              <a:buSzPts val="1944"/>
              <a:buNone/>
              <a:defRPr sz="1944"/>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8750" tIns="98750" rIns="98750" bIns="98750" anchor="t" anchorCtr="0">
            <a:normAutofit/>
          </a:bodyPr>
          <a:lstStyle>
            <a:lvl1pPr lvl="0">
              <a:spcBef>
                <a:spcPts val="0"/>
              </a:spcBef>
              <a:spcAft>
                <a:spcPts val="0"/>
              </a:spcAft>
              <a:buClr>
                <a:schemeClr val="dk1"/>
              </a:buClr>
              <a:buSzPts val="3025"/>
              <a:buNone/>
              <a:defRPr sz="3024">
                <a:solidFill>
                  <a:schemeClr val="dk1"/>
                </a:solidFill>
              </a:defRPr>
            </a:lvl1pPr>
            <a:lvl2pPr lvl="1">
              <a:spcBef>
                <a:spcPts val="0"/>
              </a:spcBef>
              <a:spcAft>
                <a:spcPts val="0"/>
              </a:spcAft>
              <a:buClr>
                <a:schemeClr val="dk1"/>
              </a:buClr>
              <a:buSzPts val="3025"/>
              <a:buNone/>
              <a:defRPr sz="3024">
                <a:solidFill>
                  <a:schemeClr val="dk1"/>
                </a:solidFill>
              </a:defRPr>
            </a:lvl2pPr>
            <a:lvl3pPr lvl="2">
              <a:spcBef>
                <a:spcPts val="0"/>
              </a:spcBef>
              <a:spcAft>
                <a:spcPts val="0"/>
              </a:spcAft>
              <a:buClr>
                <a:schemeClr val="dk1"/>
              </a:buClr>
              <a:buSzPts val="3025"/>
              <a:buNone/>
              <a:defRPr sz="3024">
                <a:solidFill>
                  <a:schemeClr val="dk1"/>
                </a:solidFill>
              </a:defRPr>
            </a:lvl3pPr>
            <a:lvl4pPr lvl="3">
              <a:spcBef>
                <a:spcPts val="0"/>
              </a:spcBef>
              <a:spcAft>
                <a:spcPts val="0"/>
              </a:spcAft>
              <a:buClr>
                <a:schemeClr val="dk1"/>
              </a:buClr>
              <a:buSzPts val="3025"/>
              <a:buNone/>
              <a:defRPr sz="3024">
                <a:solidFill>
                  <a:schemeClr val="dk1"/>
                </a:solidFill>
              </a:defRPr>
            </a:lvl4pPr>
            <a:lvl5pPr lvl="4">
              <a:spcBef>
                <a:spcPts val="0"/>
              </a:spcBef>
              <a:spcAft>
                <a:spcPts val="0"/>
              </a:spcAft>
              <a:buClr>
                <a:schemeClr val="dk1"/>
              </a:buClr>
              <a:buSzPts val="3025"/>
              <a:buNone/>
              <a:defRPr sz="3024">
                <a:solidFill>
                  <a:schemeClr val="dk1"/>
                </a:solidFill>
              </a:defRPr>
            </a:lvl5pPr>
            <a:lvl6pPr lvl="5">
              <a:spcBef>
                <a:spcPts val="0"/>
              </a:spcBef>
              <a:spcAft>
                <a:spcPts val="0"/>
              </a:spcAft>
              <a:buClr>
                <a:schemeClr val="dk1"/>
              </a:buClr>
              <a:buSzPts val="3025"/>
              <a:buNone/>
              <a:defRPr sz="3024">
                <a:solidFill>
                  <a:schemeClr val="dk1"/>
                </a:solidFill>
              </a:defRPr>
            </a:lvl6pPr>
            <a:lvl7pPr lvl="6">
              <a:spcBef>
                <a:spcPts val="0"/>
              </a:spcBef>
              <a:spcAft>
                <a:spcPts val="0"/>
              </a:spcAft>
              <a:buClr>
                <a:schemeClr val="dk1"/>
              </a:buClr>
              <a:buSzPts val="3025"/>
              <a:buNone/>
              <a:defRPr sz="3024">
                <a:solidFill>
                  <a:schemeClr val="dk1"/>
                </a:solidFill>
              </a:defRPr>
            </a:lvl7pPr>
            <a:lvl8pPr lvl="7">
              <a:spcBef>
                <a:spcPts val="0"/>
              </a:spcBef>
              <a:spcAft>
                <a:spcPts val="0"/>
              </a:spcAft>
              <a:buClr>
                <a:schemeClr val="dk1"/>
              </a:buClr>
              <a:buSzPts val="3025"/>
              <a:buNone/>
              <a:defRPr sz="3024">
                <a:solidFill>
                  <a:schemeClr val="dk1"/>
                </a:solidFill>
              </a:defRPr>
            </a:lvl8pPr>
            <a:lvl9pPr lvl="8">
              <a:spcBef>
                <a:spcPts val="0"/>
              </a:spcBef>
              <a:spcAft>
                <a:spcPts val="0"/>
              </a:spcAft>
              <a:buClr>
                <a:schemeClr val="dk1"/>
              </a:buClr>
              <a:buSzPts val="3025"/>
              <a:buNone/>
              <a:defRPr sz="3024">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8750" tIns="98750" rIns="98750" bIns="98750" anchor="t" anchorCtr="0">
            <a:normAutofit/>
          </a:bodyPr>
          <a:lstStyle>
            <a:lvl1pPr marL="457200" lvl="0" indent="-352071">
              <a:lnSpc>
                <a:spcPct val="115000"/>
              </a:lnSpc>
              <a:spcBef>
                <a:spcPts val="0"/>
              </a:spcBef>
              <a:spcAft>
                <a:spcPts val="0"/>
              </a:spcAft>
              <a:buClr>
                <a:schemeClr val="dk2"/>
              </a:buClr>
              <a:buSzPts val="1944"/>
              <a:buChar char="●"/>
              <a:defRPr sz="1944">
                <a:solidFill>
                  <a:schemeClr val="dk2"/>
                </a:solidFill>
              </a:defRPr>
            </a:lvl1pPr>
            <a:lvl2pPr marL="914400" lvl="1" indent="-324633">
              <a:lnSpc>
                <a:spcPct val="115000"/>
              </a:lnSpc>
              <a:spcBef>
                <a:spcPts val="0"/>
              </a:spcBef>
              <a:spcAft>
                <a:spcPts val="0"/>
              </a:spcAft>
              <a:buClr>
                <a:schemeClr val="dk2"/>
              </a:buClr>
              <a:buSzPts val="1512"/>
              <a:buChar char="○"/>
              <a:defRPr sz="1512">
                <a:solidFill>
                  <a:schemeClr val="dk2"/>
                </a:solidFill>
              </a:defRPr>
            </a:lvl2pPr>
            <a:lvl3pPr marL="1371600" lvl="2" indent="-324633">
              <a:lnSpc>
                <a:spcPct val="115000"/>
              </a:lnSpc>
              <a:spcBef>
                <a:spcPts val="0"/>
              </a:spcBef>
              <a:spcAft>
                <a:spcPts val="0"/>
              </a:spcAft>
              <a:buClr>
                <a:schemeClr val="dk2"/>
              </a:buClr>
              <a:buSzPts val="1512"/>
              <a:buChar char="■"/>
              <a:defRPr sz="1512">
                <a:solidFill>
                  <a:schemeClr val="dk2"/>
                </a:solidFill>
              </a:defRPr>
            </a:lvl3pPr>
            <a:lvl4pPr marL="1828800" lvl="3" indent="-324633">
              <a:lnSpc>
                <a:spcPct val="115000"/>
              </a:lnSpc>
              <a:spcBef>
                <a:spcPts val="0"/>
              </a:spcBef>
              <a:spcAft>
                <a:spcPts val="0"/>
              </a:spcAft>
              <a:buClr>
                <a:schemeClr val="dk2"/>
              </a:buClr>
              <a:buSzPts val="1512"/>
              <a:buChar char="●"/>
              <a:defRPr sz="1512">
                <a:solidFill>
                  <a:schemeClr val="dk2"/>
                </a:solidFill>
              </a:defRPr>
            </a:lvl4pPr>
            <a:lvl5pPr marL="2286000" lvl="4" indent="-324633">
              <a:lnSpc>
                <a:spcPct val="115000"/>
              </a:lnSpc>
              <a:spcBef>
                <a:spcPts val="0"/>
              </a:spcBef>
              <a:spcAft>
                <a:spcPts val="0"/>
              </a:spcAft>
              <a:buClr>
                <a:schemeClr val="dk2"/>
              </a:buClr>
              <a:buSzPts val="1512"/>
              <a:buChar char="○"/>
              <a:defRPr sz="1512">
                <a:solidFill>
                  <a:schemeClr val="dk2"/>
                </a:solidFill>
              </a:defRPr>
            </a:lvl5pPr>
            <a:lvl6pPr marL="2743200" lvl="5" indent="-324633">
              <a:lnSpc>
                <a:spcPct val="115000"/>
              </a:lnSpc>
              <a:spcBef>
                <a:spcPts val="0"/>
              </a:spcBef>
              <a:spcAft>
                <a:spcPts val="0"/>
              </a:spcAft>
              <a:buClr>
                <a:schemeClr val="dk2"/>
              </a:buClr>
              <a:buSzPts val="1512"/>
              <a:buChar char="■"/>
              <a:defRPr sz="1512">
                <a:solidFill>
                  <a:schemeClr val="dk2"/>
                </a:solidFill>
              </a:defRPr>
            </a:lvl6pPr>
            <a:lvl7pPr marL="3200400" lvl="6" indent="-324633">
              <a:lnSpc>
                <a:spcPct val="115000"/>
              </a:lnSpc>
              <a:spcBef>
                <a:spcPts val="0"/>
              </a:spcBef>
              <a:spcAft>
                <a:spcPts val="0"/>
              </a:spcAft>
              <a:buClr>
                <a:schemeClr val="dk2"/>
              </a:buClr>
              <a:buSzPts val="1512"/>
              <a:buChar char="●"/>
              <a:defRPr sz="1512">
                <a:solidFill>
                  <a:schemeClr val="dk2"/>
                </a:solidFill>
              </a:defRPr>
            </a:lvl7pPr>
            <a:lvl8pPr marL="3657600" lvl="7" indent="-324633">
              <a:lnSpc>
                <a:spcPct val="115000"/>
              </a:lnSpc>
              <a:spcBef>
                <a:spcPts val="0"/>
              </a:spcBef>
              <a:spcAft>
                <a:spcPts val="0"/>
              </a:spcAft>
              <a:buClr>
                <a:schemeClr val="dk2"/>
              </a:buClr>
              <a:buSzPts val="1512"/>
              <a:buChar char="○"/>
              <a:defRPr sz="1512">
                <a:solidFill>
                  <a:schemeClr val="dk2"/>
                </a:solidFill>
              </a:defRPr>
            </a:lvl8pPr>
            <a:lvl9pPr marL="4114800" lvl="8" indent="-324633">
              <a:lnSpc>
                <a:spcPct val="115000"/>
              </a:lnSpc>
              <a:spcBef>
                <a:spcPts val="0"/>
              </a:spcBef>
              <a:spcAft>
                <a:spcPts val="0"/>
              </a:spcAft>
              <a:buClr>
                <a:schemeClr val="dk2"/>
              </a:buClr>
              <a:buSzPts val="1512"/>
              <a:buChar char="■"/>
              <a:defRPr sz="1512">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8750" tIns="98750" rIns="98750" bIns="98750" anchor="ctr" anchorCtr="0">
            <a:normAutofit/>
          </a:bodyPr>
          <a:lstStyle>
            <a:lvl1pPr lvl="0" algn="r">
              <a:buNone/>
              <a:defRPr sz="1080">
                <a:solidFill>
                  <a:schemeClr val="dk2"/>
                </a:solidFill>
              </a:defRPr>
            </a:lvl1pPr>
            <a:lvl2pPr lvl="1" algn="r">
              <a:buNone/>
              <a:defRPr sz="1080">
                <a:solidFill>
                  <a:schemeClr val="dk2"/>
                </a:solidFill>
              </a:defRPr>
            </a:lvl2pPr>
            <a:lvl3pPr lvl="2" algn="r">
              <a:buNone/>
              <a:defRPr sz="1080">
                <a:solidFill>
                  <a:schemeClr val="dk2"/>
                </a:solidFill>
              </a:defRPr>
            </a:lvl3pPr>
            <a:lvl4pPr lvl="3" algn="r">
              <a:buNone/>
              <a:defRPr sz="1080">
                <a:solidFill>
                  <a:schemeClr val="dk2"/>
                </a:solidFill>
              </a:defRPr>
            </a:lvl4pPr>
            <a:lvl5pPr lvl="4" algn="r">
              <a:buNone/>
              <a:defRPr sz="1080">
                <a:solidFill>
                  <a:schemeClr val="dk2"/>
                </a:solidFill>
              </a:defRPr>
            </a:lvl5pPr>
            <a:lvl6pPr lvl="5" algn="r">
              <a:buNone/>
              <a:defRPr sz="1080">
                <a:solidFill>
                  <a:schemeClr val="dk2"/>
                </a:solidFill>
              </a:defRPr>
            </a:lvl6pPr>
            <a:lvl7pPr lvl="6" algn="r">
              <a:buNone/>
              <a:defRPr sz="1080">
                <a:solidFill>
                  <a:schemeClr val="dk2"/>
                </a:solidFill>
              </a:defRPr>
            </a:lvl7pPr>
            <a:lvl8pPr lvl="7" algn="r">
              <a:buNone/>
              <a:defRPr sz="1080">
                <a:solidFill>
                  <a:schemeClr val="dk2"/>
                </a:solidFill>
              </a:defRPr>
            </a:lvl8pPr>
            <a:lvl9pPr lvl="8" algn="r">
              <a:buNone/>
              <a:defRPr sz="1080">
                <a:solidFill>
                  <a:schemeClr val="dk2"/>
                </a:solidFill>
              </a:defRPr>
            </a:lvl9pPr>
          </a:lstStyle>
          <a:p>
            <a:pPr marL="0" lvl="0" indent="0" algn="r" rtl="0">
              <a:spcBef>
                <a:spcPts val="0"/>
              </a:spcBef>
              <a:spcAft>
                <a:spcPts val="0"/>
              </a:spcAft>
              <a:buNone/>
            </a:pPr>
            <a:fld id="{00000000-1234-1234-1234-123412341234}" type="slidenum">
              <a:rPr lang="a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docs.google.com/spreadsheets/d/1XzLIK6tk_ZSnL0NAClephuZuk5ePsM90Ivch2WZJyQ4/copy" TargetMode="External"/><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idx="4294967295"/>
          </p:nvPr>
        </p:nvSpPr>
        <p:spPr>
          <a:xfrm>
            <a:off x="4953418" y="2063600"/>
            <a:ext cx="3840600" cy="765725"/>
          </a:xfrm>
          <a:prstGeom prst="rect">
            <a:avLst/>
          </a:prstGeom>
        </p:spPr>
        <p:txBody>
          <a:bodyPr spcFirstLastPara="1" wrap="square" lIns="98750" tIns="98750" rIns="98750" bIns="98750" anchor="t" anchorCtr="0">
            <a:noAutofit/>
          </a:bodyPr>
          <a:lstStyle/>
          <a:p>
            <a:pPr lvl="0" algn="r" rtl="1">
              <a:buSzPts val="1069"/>
            </a:pPr>
            <a:r>
              <a:rPr lang="ar-SA" sz="3600" b="1" dirty="0">
                <a:solidFill>
                  <a:srgbClr val="FF7300"/>
                </a:solidFill>
                <a:latin typeface="IBM Plex Sans Arabic"/>
                <a:ea typeface="IBM Plex Sans Arabic"/>
                <a:cs typeface="IBM Plex Sans Arabic"/>
                <a:sym typeface="IBM Plex Sans Arabic"/>
              </a:rPr>
              <a:t>“مــعــونــة”</a:t>
            </a:r>
            <a:endParaRPr sz="3255" b="1" dirty="0">
              <a:solidFill>
                <a:schemeClr val="lt1"/>
              </a:solidFill>
              <a:latin typeface="IBM Plex Sans Arabic"/>
              <a:ea typeface="IBM Plex Sans Arabic"/>
              <a:cs typeface="IBM Plex Sans Arabic"/>
              <a:sym typeface="IBM Plex Sans Arabic"/>
            </a:endParaRPr>
          </a:p>
        </p:txBody>
      </p:sp>
      <p:sp>
        <p:nvSpPr>
          <p:cNvPr id="60" name="Google Shape;60;p14"/>
          <p:cNvSpPr txBox="1">
            <a:spLocks noGrp="1"/>
          </p:cNvSpPr>
          <p:nvPr>
            <p:ph type="title" idx="4294967295"/>
          </p:nvPr>
        </p:nvSpPr>
        <p:spPr>
          <a:xfrm>
            <a:off x="6498879" y="4549625"/>
            <a:ext cx="2214000" cy="536400"/>
          </a:xfrm>
          <a:prstGeom prst="rect">
            <a:avLst/>
          </a:prstGeom>
        </p:spPr>
        <p:txBody>
          <a:bodyPr spcFirstLastPara="1" wrap="square" lIns="98750" tIns="98750" rIns="98750" bIns="98750" anchor="t" anchorCtr="0">
            <a:normAutofit/>
          </a:bodyPr>
          <a:lstStyle/>
          <a:p>
            <a:pPr marL="0" lvl="0" indent="0" algn="r" rtl="1">
              <a:spcBef>
                <a:spcPts val="0"/>
              </a:spcBef>
              <a:spcAft>
                <a:spcPts val="0"/>
              </a:spcAft>
              <a:buClr>
                <a:schemeClr val="dk1"/>
              </a:buClr>
              <a:buSzPts val="1188"/>
              <a:buFont typeface="Arial"/>
              <a:buNone/>
            </a:pPr>
            <a:r>
              <a:rPr lang="ar" sz="1041" dirty="0">
                <a:solidFill>
                  <a:srgbClr val="FFFFFF"/>
                </a:solidFill>
                <a:latin typeface="IBM Plex Sans Arabic"/>
                <a:ea typeface="IBM Plex Sans Arabic"/>
                <a:cs typeface="IBM Plex Sans Arabic"/>
                <a:sym typeface="IBM Plex Sans Arabic"/>
              </a:rPr>
              <a:t>12/2/2025</a:t>
            </a:r>
            <a:endParaRPr sz="1041" dirty="0">
              <a:solidFill>
                <a:srgbClr val="FFFFFF"/>
              </a:solidFill>
              <a:latin typeface="IBM Plex Sans Arabic"/>
              <a:ea typeface="IBM Plex Sans Arabic"/>
              <a:cs typeface="IBM Plex Sans Arabic"/>
              <a:sym typeface="IBM Plex Sans Arabic"/>
            </a:endParaRPr>
          </a:p>
        </p:txBody>
      </p:sp>
      <p:pic>
        <p:nvPicPr>
          <p:cNvPr id="61" name="Google Shape;61;p14" title="Asset 1.png"/>
          <p:cNvPicPr preferRelativeResize="0"/>
          <p:nvPr/>
        </p:nvPicPr>
        <p:blipFill>
          <a:blip r:embed="rId3">
            <a:alphaModFix/>
          </a:blip>
          <a:stretch>
            <a:fillRect/>
          </a:stretch>
        </p:blipFill>
        <p:spPr>
          <a:xfrm>
            <a:off x="449025" y="381725"/>
            <a:ext cx="2672865" cy="536400"/>
          </a:xfrm>
          <a:prstGeom prst="rect">
            <a:avLst/>
          </a:prstGeom>
          <a:noFill/>
          <a:ln>
            <a:noFill/>
          </a:ln>
        </p:spPr>
      </p:pic>
      <p:pic>
        <p:nvPicPr>
          <p:cNvPr id="62" name="Google Shape;62;p14" title="هاكاثون 1.png"/>
          <p:cNvPicPr preferRelativeResize="0"/>
          <p:nvPr/>
        </p:nvPicPr>
        <p:blipFill>
          <a:blip r:embed="rId4">
            <a:alphaModFix/>
          </a:blip>
          <a:stretch>
            <a:fillRect/>
          </a:stretch>
        </p:blipFill>
        <p:spPr>
          <a:xfrm>
            <a:off x="6822207" y="325675"/>
            <a:ext cx="1890672" cy="765725"/>
          </a:xfrm>
          <a:prstGeom prst="rect">
            <a:avLst/>
          </a:prstGeom>
          <a:noFill/>
          <a:ln>
            <a:noFill/>
          </a:ln>
        </p:spPr>
      </p:pic>
      <p:sp>
        <p:nvSpPr>
          <p:cNvPr id="2" name="Google Shape;59;p14">
            <a:extLst>
              <a:ext uri="{FF2B5EF4-FFF2-40B4-BE49-F238E27FC236}">
                <a16:creationId xmlns:a16="http://schemas.microsoft.com/office/drawing/2014/main" id="{5F92BD19-8891-6A9D-EDD7-2CCB63646C5F}"/>
              </a:ext>
            </a:extLst>
          </p:cNvPr>
          <p:cNvSpPr txBox="1">
            <a:spLocks/>
          </p:cNvSpPr>
          <p:nvPr/>
        </p:nvSpPr>
        <p:spPr>
          <a:xfrm>
            <a:off x="191386" y="2811700"/>
            <a:ext cx="8602632" cy="1303100"/>
          </a:xfrm>
          <a:prstGeom prst="rect">
            <a:avLst/>
          </a:prstGeom>
          <a:noFill/>
          <a:ln>
            <a:noFill/>
          </a:ln>
        </p:spPr>
        <p:txBody>
          <a:bodyPr spcFirstLastPara="1" wrap="square" lIns="98750" tIns="98750" rIns="98750" bIns="9875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25"/>
              <a:buFont typeface="Arial"/>
              <a:buNone/>
              <a:defRPr sz="3024" b="0" i="0" u="none" strike="noStrike" cap="none">
                <a:solidFill>
                  <a:schemeClr val="dk1"/>
                </a:solidFill>
                <a:latin typeface="Arial"/>
                <a:ea typeface="Arial"/>
                <a:cs typeface="Arial"/>
                <a:sym typeface="Arial"/>
              </a:defRPr>
            </a:lvl9pPr>
          </a:lstStyle>
          <a:p>
            <a:pPr algn="just" rtl="1">
              <a:buSzPts val="1069"/>
            </a:pPr>
            <a:r>
              <a:rPr lang="ar-SA" sz="3255" b="1" dirty="0">
                <a:solidFill>
                  <a:schemeClr val="lt1"/>
                </a:solidFill>
                <a:latin typeface="IBM Plex Sans Arabic"/>
                <a:ea typeface="IBM Plex Sans Arabic"/>
                <a:cs typeface="IBM Plex Sans Arabic"/>
                <a:sym typeface="IBM Plex Sans Arabic"/>
              </a:rPr>
              <a:t>منصة مالية إنسانية ذكية موحدة لإدارة التبرعات والغرامات والسداد بذكاء واستدامة في وزارة الداخلية</a:t>
            </a:r>
          </a:p>
        </p:txBody>
      </p:sp>
      <p:sp>
        <p:nvSpPr>
          <p:cNvPr id="3" name="Rectangle 2"/>
          <p:cNvSpPr/>
          <p:nvPr/>
        </p:nvSpPr>
        <p:spPr>
          <a:xfrm>
            <a:off x="2222248" y="2292573"/>
            <a:ext cx="4142481" cy="307777"/>
          </a:xfrm>
          <a:prstGeom prst="rect">
            <a:avLst/>
          </a:prstGeom>
        </p:spPr>
        <p:txBody>
          <a:bodyPr wrap="none">
            <a:spAutoFit/>
          </a:bodyPr>
          <a:lstStyle/>
          <a:p>
            <a:pPr algn="r" rtl="1"/>
            <a:r>
              <a:rPr lang="ar-SA" b="1" dirty="0">
                <a:solidFill>
                  <a:srgbClr val="CCD891"/>
                </a:solidFill>
                <a:latin typeface="IBM Plex Sans Arabic" panose="020B0604020202020204" charset="-78"/>
                <a:cs typeface="IBM Plex Sans Arabic" panose="020B0604020202020204" charset="-78"/>
              </a:rPr>
              <a:t>يقول ﷺ: </a:t>
            </a:r>
            <a:r>
              <a:rPr lang="ar-SA" b="1" dirty="0" smtClean="0">
                <a:solidFill>
                  <a:srgbClr val="CCD891"/>
                </a:solidFill>
                <a:latin typeface="IBM Plex Sans Arabic" panose="020B0604020202020204" charset="-78"/>
                <a:cs typeface="IBM Plex Sans Arabic" panose="020B0604020202020204" charset="-78"/>
              </a:rPr>
              <a:t>"والله </a:t>
            </a:r>
            <a:r>
              <a:rPr lang="ar-SA" b="1" dirty="0">
                <a:solidFill>
                  <a:srgbClr val="CCD891"/>
                </a:solidFill>
                <a:latin typeface="IBM Plex Sans Arabic" panose="020B0604020202020204" charset="-78"/>
                <a:cs typeface="IBM Plex Sans Arabic" panose="020B0604020202020204" charset="-78"/>
              </a:rPr>
              <a:t>فِي عَوْنِ الْعَبْدِ مَا كَانَ الْعَبْدُ فِي عَوْنِ أَخِيهِ"</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9490130D-0FAA-1716-F4AD-00844C5A840C}"/>
            </a:ext>
          </a:extLst>
        </p:cNvPr>
        <p:cNvGrpSpPr/>
        <p:nvPr/>
      </p:nvGrpSpPr>
      <p:grpSpPr>
        <a:xfrm>
          <a:off x="0" y="0"/>
          <a:ext cx="0" cy="0"/>
          <a:chOff x="0" y="0"/>
          <a:chExt cx="0" cy="0"/>
        </a:xfrm>
      </p:grpSpPr>
      <p:sp>
        <p:nvSpPr>
          <p:cNvPr id="225" name="Google Shape;225;p22">
            <a:extLst>
              <a:ext uri="{FF2B5EF4-FFF2-40B4-BE49-F238E27FC236}">
                <a16:creationId xmlns:a16="http://schemas.microsoft.com/office/drawing/2014/main" id="{2E46159F-25D3-15D7-EC89-E4BEE61266E3}"/>
              </a:ext>
            </a:extLst>
          </p:cNvPr>
          <p:cNvSpPr txBox="1"/>
          <p:nvPr/>
        </p:nvSpPr>
        <p:spPr>
          <a:xfrm>
            <a:off x="5573171" y="111631"/>
            <a:ext cx="3515100" cy="536400"/>
          </a:xfrm>
          <a:prstGeom prst="rect">
            <a:avLst/>
          </a:prstGeom>
          <a:noFill/>
          <a:ln>
            <a:noFill/>
          </a:ln>
        </p:spPr>
        <p:txBody>
          <a:bodyPr spcFirstLastPara="1" wrap="square" lIns="91700" tIns="91700" rIns="91700" bIns="91700" anchor="t" anchorCtr="0">
            <a:noAutofit/>
          </a:bodyPr>
          <a:lstStyle/>
          <a:p>
            <a:pPr lvl="0" algn="r" rtl="1"/>
            <a:r>
              <a:rPr lang="ar-SA" sz="2680" b="1">
                <a:solidFill>
                  <a:srgbClr val="FF7300"/>
                </a:solidFill>
                <a:latin typeface="IBM Plex Sans Arabic"/>
                <a:ea typeface="IBM Plex Sans Arabic"/>
                <a:cs typeface="IBM Plex Sans Arabic"/>
                <a:sym typeface="IBM Plex Sans Arabic"/>
              </a:rPr>
              <a:t>مواءمة الفكرة</a:t>
            </a:r>
            <a:endParaRPr sz="2680" b="1">
              <a:solidFill>
                <a:srgbClr val="CCD891"/>
              </a:solidFill>
              <a:latin typeface="IBM Plex Sans Arabic"/>
              <a:ea typeface="IBM Plex Sans Arabic"/>
              <a:cs typeface="IBM Plex Sans Arabic"/>
              <a:sym typeface="IBM Plex Sans Arabic"/>
            </a:endParaRPr>
          </a:p>
        </p:txBody>
      </p:sp>
      <p:sp>
        <p:nvSpPr>
          <p:cNvPr id="2" name="Google Shape;211;p20">
            <a:extLst>
              <a:ext uri="{FF2B5EF4-FFF2-40B4-BE49-F238E27FC236}">
                <a16:creationId xmlns:a16="http://schemas.microsoft.com/office/drawing/2014/main" id="{8DE32CCA-4C31-CA71-D60F-4924C92B5A60}"/>
              </a:ext>
            </a:extLst>
          </p:cNvPr>
          <p:cNvSpPr txBox="1"/>
          <p:nvPr/>
        </p:nvSpPr>
        <p:spPr>
          <a:xfrm>
            <a:off x="3570830" y="648031"/>
            <a:ext cx="5517441" cy="4062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SA" sz="2400" dirty="0">
                <a:solidFill>
                  <a:srgbClr val="FFCB00"/>
                </a:solidFill>
                <a:latin typeface="IBM Plex Sans Arabic"/>
                <a:ea typeface="IBM Plex Sans Arabic"/>
                <a:cs typeface="IBM Plex Sans Arabic"/>
                <a:sym typeface="IBM Plex Sans Arabic"/>
              </a:rPr>
              <a:t>مواءمة</a:t>
            </a:r>
            <a:r>
              <a:rPr lang="ar-SA" sz="2529" dirty="0">
                <a:solidFill>
                  <a:srgbClr val="FFCB00"/>
                </a:solidFill>
                <a:latin typeface="IBM Plex Sans Arabic"/>
                <a:ea typeface="IBM Plex Sans Arabic"/>
                <a:cs typeface="IBM Plex Sans Arabic"/>
                <a:sym typeface="IBM Plex Sans Arabic"/>
              </a:rPr>
              <a:t> الفكرة مع أهداف وزارة الداخلية</a:t>
            </a:r>
            <a:endParaRPr sz="2529" dirty="0">
              <a:solidFill>
                <a:srgbClr val="FFCB00"/>
              </a:solidFill>
              <a:latin typeface="IBM Plex Sans Arabic"/>
              <a:ea typeface="IBM Plex Sans Arabic"/>
              <a:cs typeface="IBM Plex Sans Arabic"/>
              <a:sym typeface="IBM Plex Sans Arabic"/>
            </a:endParaRPr>
          </a:p>
        </p:txBody>
      </p:sp>
      <p:sp>
        <p:nvSpPr>
          <p:cNvPr id="4" name="Google Shape;101;p17">
            <a:extLst>
              <a:ext uri="{FF2B5EF4-FFF2-40B4-BE49-F238E27FC236}">
                <a16:creationId xmlns:a16="http://schemas.microsoft.com/office/drawing/2014/main" id="{4F5DC933-0109-2613-6065-B1D7F881D292}"/>
              </a:ext>
            </a:extLst>
          </p:cNvPr>
          <p:cNvSpPr/>
          <p:nvPr/>
        </p:nvSpPr>
        <p:spPr>
          <a:xfrm flipH="1">
            <a:off x="6420312" y="1345525"/>
            <a:ext cx="2419029" cy="1724040"/>
          </a:xfrm>
          <a:prstGeom prst="roundRect">
            <a:avLst>
              <a:gd name="adj" fmla="val 1880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r>
              <a:rPr lang="ar" sz="1563" b="1" i="0" u="none" strike="noStrike" cap="none" dirty="0">
                <a:solidFill>
                  <a:srgbClr val="FF7300"/>
                </a:solidFill>
                <a:latin typeface="IBM Plex Sans Arabic"/>
                <a:ea typeface="IBM Plex Sans Arabic"/>
                <a:cs typeface="IBM Plex Sans Arabic"/>
                <a:sym typeface="IBM Plex Sans Arabic"/>
              </a:rPr>
              <a:t>1</a:t>
            </a:r>
            <a:endParaRPr lang="ar-SA" sz="1563" b="1" i="0" u="none" strike="noStrike" cap="none" dirty="0">
              <a:solidFill>
                <a:srgbClr val="FF7300"/>
              </a:solidFill>
              <a:latin typeface="IBM Plex Sans Arabic"/>
              <a:ea typeface="IBM Plex Sans Arabic"/>
              <a:cs typeface="IBM Plex Sans Arabic"/>
              <a:sym typeface="IBM Plex Sans Arabic"/>
            </a:endParaRPr>
          </a:p>
          <a:p>
            <a:pPr marL="0" marR="0" lvl="0" indent="0" algn="just" rtl="1">
              <a:lnSpc>
                <a:spcPct val="100000"/>
              </a:lnSpc>
              <a:spcBef>
                <a:spcPts val="0"/>
              </a:spcBef>
              <a:spcAft>
                <a:spcPts val="0"/>
              </a:spcAft>
              <a:buClr>
                <a:srgbClr val="000000"/>
              </a:buClr>
              <a:buSzPts val="1191"/>
              <a:buFont typeface="Arial"/>
              <a:buNone/>
            </a:pPr>
            <a:endParaRPr lang="ar-SA" sz="1563" b="1" dirty="0">
              <a:solidFill>
                <a:schemeClr val="lt1"/>
              </a:solidFill>
              <a:latin typeface="IBM Plex Sans Arabic"/>
              <a:ea typeface="IBM Plex Sans Arabic"/>
              <a:cs typeface="IBM Plex Sans Arabic"/>
              <a:sym typeface="IBM Plex Sans Arabic"/>
            </a:endParaRPr>
          </a:p>
          <a:p>
            <a:pPr marL="0" marR="0" lvl="0" indent="0" algn="just" rtl="1">
              <a:lnSpc>
                <a:spcPct val="100000"/>
              </a:lnSpc>
              <a:spcBef>
                <a:spcPts val="0"/>
              </a:spcBef>
              <a:spcAft>
                <a:spcPts val="0"/>
              </a:spcAft>
              <a:buClr>
                <a:srgbClr val="000000"/>
              </a:buClr>
              <a:buSzPts val="1191"/>
              <a:buFont typeface="Arial"/>
              <a:buNone/>
            </a:pPr>
            <a:r>
              <a:rPr lang="ar-AE" b="1" dirty="0">
                <a:solidFill>
                  <a:schemeClr val="lt1"/>
                </a:solidFill>
                <a:latin typeface="IBM Plex Sans Arabic"/>
                <a:cs typeface="IBM Plex Sans Arabic"/>
              </a:rPr>
              <a:t>رفع كفاءة الإنفاق في خدمات السداد والغرامات والمطالبات المالية</a:t>
            </a:r>
            <a:r>
              <a:rPr lang="ar-SA" b="1" dirty="0">
                <a:solidFill>
                  <a:schemeClr val="lt1"/>
                </a:solidFill>
                <a:latin typeface="IBM Plex Sans Arabic"/>
                <a:cs typeface="IBM Plex Sans Arabic"/>
              </a:rPr>
              <a:t>.</a:t>
            </a:r>
            <a:endParaRPr b="1" dirty="0">
              <a:solidFill>
                <a:schemeClr val="lt1"/>
              </a:solidFill>
              <a:latin typeface="IBM Plex Sans Arabic"/>
              <a:cs typeface="IBM Plex Sans Arabic"/>
              <a:sym typeface="IBM Plex Sans Arabic"/>
            </a:endParaRPr>
          </a:p>
        </p:txBody>
      </p:sp>
      <p:sp>
        <p:nvSpPr>
          <p:cNvPr id="10" name="Google Shape;101;p17">
            <a:extLst>
              <a:ext uri="{FF2B5EF4-FFF2-40B4-BE49-F238E27FC236}">
                <a16:creationId xmlns:a16="http://schemas.microsoft.com/office/drawing/2014/main" id="{F654FE4A-FA8B-3C5F-E344-CD0170AAE8E1}"/>
              </a:ext>
            </a:extLst>
          </p:cNvPr>
          <p:cNvSpPr/>
          <p:nvPr/>
        </p:nvSpPr>
        <p:spPr>
          <a:xfrm flipH="1">
            <a:off x="3367634" y="1345525"/>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2</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 b="1" dirty="0">
                <a:solidFill>
                  <a:schemeClr val="lt1"/>
                </a:solidFill>
                <a:latin typeface="IBM Plex Sans Arabic"/>
                <a:cs typeface="IBM Plex Sans Arabic"/>
              </a:rPr>
              <a:t>تعزيز الشفافية والحوكمة المالية من خلال محرك الأحقية الذكي ونظام المراقبة اللحظية</a:t>
            </a:r>
            <a:r>
              <a:rPr lang="ar" sz="1563" b="1" dirty="0">
                <a:solidFill>
                  <a:schemeClr val="lt1"/>
                </a:solidFill>
                <a:latin typeface="IBM Plex Sans Arabic"/>
                <a:cs typeface="IBM Plex Sans Arabic"/>
              </a:rPr>
              <a:t>.</a:t>
            </a:r>
            <a:endParaRPr lang="ar" sz="1563" b="1" dirty="0">
              <a:solidFill>
                <a:schemeClr val="lt1"/>
              </a:solidFill>
              <a:latin typeface="IBM Plex Sans Arabic"/>
              <a:cs typeface="IBM Plex Sans Arabic"/>
              <a:sym typeface="IBM Plex Sans Arabic"/>
            </a:endParaRPr>
          </a:p>
        </p:txBody>
      </p:sp>
      <p:sp>
        <p:nvSpPr>
          <p:cNvPr id="3" name="Google Shape;101;p17">
            <a:extLst>
              <a:ext uri="{FF2B5EF4-FFF2-40B4-BE49-F238E27FC236}">
                <a16:creationId xmlns:a16="http://schemas.microsoft.com/office/drawing/2014/main" id="{6BA2A421-3C16-DD5E-B421-4EF5F1A801B3}"/>
              </a:ext>
            </a:extLst>
          </p:cNvPr>
          <p:cNvSpPr/>
          <p:nvPr/>
        </p:nvSpPr>
        <p:spPr>
          <a:xfrm flipH="1">
            <a:off x="314956" y="1345524"/>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3</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SA" b="1" dirty="0">
                <a:solidFill>
                  <a:schemeClr val="lt1"/>
                </a:solidFill>
                <a:latin typeface="IBM Plex Sans Arabic"/>
                <a:cs typeface="IBM Plex Sans Arabic"/>
              </a:rPr>
              <a:t>تحسين جودة الخدمات المقدمة للنزلاء، وأسرهم، والمستفيدين، والمواطنين.</a:t>
            </a:r>
          </a:p>
        </p:txBody>
      </p:sp>
      <p:sp>
        <p:nvSpPr>
          <p:cNvPr id="5" name="Google Shape;101;p17">
            <a:extLst>
              <a:ext uri="{FF2B5EF4-FFF2-40B4-BE49-F238E27FC236}">
                <a16:creationId xmlns:a16="http://schemas.microsoft.com/office/drawing/2014/main" id="{2177939D-6936-E654-B71D-4041C66B9D30}"/>
              </a:ext>
            </a:extLst>
          </p:cNvPr>
          <p:cNvSpPr/>
          <p:nvPr/>
        </p:nvSpPr>
        <p:spPr>
          <a:xfrm flipH="1">
            <a:off x="6420313" y="3261511"/>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4</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SA" b="1" dirty="0">
                <a:solidFill>
                  <a:schemeClr val="lt1"/>
                </a:solidFill>
                <a:latin typeface="IBM Plex Sans Arabic"/>
                <a:cs typeface="IBM Plex Sans Arabic"/>
              </a:rPr>
              <a:t>توحيد الأنظمة والخدمات المالية تحت منصة واحدة تخدم جميع القطاعات.</a:t>
            </a:r>
          </a:p>
        </p:txBody>
      </p:sp>
      <p:sp>
        <p:nvSpPr>
          <p:cNvPr id="7" name="Google Shape;101;p17">
            <a:extLst>
              <a:ext uri="{FF2B5EF4-FFF2-40B4-BE49-F238E27FC236}">
                <a16:creationId xmlns:a16="http://schemas.microsoft.com/office/drawing/2014/main" id="{2D6CC4F7-9F0C-2F34-D101-FA863BCAD581}"/>
              </a:ext>
            </a:extLst>
          </p:cNvPr>
          <p:cNvSpPr/>
          <p:nvPr/>
        </p:nvSpPr>
        <p:spPr>
          <a:xfrm flipH="1">
            <a:off x="3362485" y="3261510"/>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5</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SA" b="1" dirty="0">
                <a:solidFill>
                  <a:schemeClr val="lt1"/>
                </a:solidFill>
                <a:latin typeface="IBM Plex Sans Arabic"/>
                <a:cs typeface="IBM Plex Sans Arabic"/>
              </a:rPr>
              <a:t>تقليل العبء المالي على الدولة عبر الاستثمار الذكي وتنوع  مصادر الدخل وتسريع عمليات السداد وتقليل المدة الزمنية للإفراج.</a:t>
            </a:r>
          </a:p>
          <a:p>
            <a:pPr algn="just" rtl="1">
              <a:buSzPts val="1191"/>
            </a:pPr>
            <a:endParaRPr lang="ar-SA" sz="1563" b="1" dirty="0">
              <a:solidFill>
                <a:schemeClr val="lt1"/>
              </a:solidFill>
              <a:latin typeface="IBM Plex Sans Arabic"/>
              <a:cs typeface="IBM Plex Sans Arabic"/>
            </a:endParaRPr>
          </a:p>
        </p:txBody>
      </p:sp>
      <p:sp>
        <p:nvSpPr>
          <p:cNvPr id="8" name="Google Shape;101;p17">
            <a:extLst>
              <a:ext uri="{FF2B5EF4-FFF2-40B4-BE49-F238E27FC236}">
                <a16:creationId xmlns:a16="http://schemas.microsoft.com/office/drawing/2014/main" id="{16DDFF45-B412-9EA1-616F-EC00EA3E7799}"/>
              </a:ext>
            </a:extLst>
          </p:cNvPr>
          <p:cNvSpPr/>
          <p:nvPr/>
        </p:nvSpPr>
        <p:spPr>
          <a:xfrm flipH="1">
            <a:off x="314956" y="3261509"/>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6</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SA" b="1" dirty="0">
                <a:solidFill>
                  <a:schemeClr val="lt1"/>
                </a:solidFill>
                <a:latin typeface="IBM Plex Sans Arabic"/>
                <a:cs typeface="IBM Plex Sans Arabic"/>
              </a:rPr>
              <a:t>خفض معدلات العود عبر برنامج السلوك والنقاط.</a:t>
            </a:r>
          </a:p>
        </p:txBody>
      </p:sp>
    </p:spTree>
    <p:extLst>
      <p:ext uri="{BB962C8B-B14F-4D97-AF65-F5344CB8AC3E}">
        <p14:creationId xmlns:p14="http://schemas.microsoft.com/office/powerpoint/2010/main" val="2495413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B6CDF702-BC8B-0D25-D8C6-5B246759C8CE}"/>
            </a:ext>
          </a:extLst>
        </p:cNvPr>
        <p:cNvGrpSpPr/>
        <p:nvPr/>
      </p:nvGrpSpPr>
      <p:grpSpPr>
        <a:xfrm>
          <a:off x="0" y="0"/>
          <a:ext cx="0" cy="0"/>
          <a:chOff x="0" y="0"/>
          <a:chExt cx="0" cy="0"/>
        </a:xfrm>
      </p:grpSpPr>
      <p:sp>
        <p:nvSpPr>
          <p:cNvPr id="225" name="Google Shape;225;p22">
            <a:extLst>
              <a:ext uri="{FF2B5EF4-FFF2-40B4-BE49-F238E27FC236}">
                <a16:creationId xmlns:a16="http://schemas.microsoft.com/office/drawing/2014/main" id="{48C394C0-E0E7-E303-3527-BA0749BC856F}"/>
              </a:ext>
            </a:extLst>
          </p:cNvPr>
          <p:cNvSpPr txBox="1"/>
          <p:nvPr/>
        </p:nvSpPr>
        <p:spPr>
          <a:xfrm>
            <a:off x="5573171" y="111631"/>
            <a:ext cx="3515100" cy="536400"/>
          </a:xfrm>
          <a:prstGeom prst="rect">
            <a:avLst/>
          </a:prstGeom>
          <a:noFill/>
          <a:ln>
            <a:noFill/>
          </a:ln>
        </p:spPr>
        <p:txBody>
          <a:bodyPr spcFirstLastPara="1" wrap="square" lIns="91700" tIns="91700" rIns="91700" bIns="91700" anchor="t" anchorCtr="0">
            <a:noAutofit/>
          </a:bodyPr>
          <a:lstStyle/>
          <a:p>
            <a:pPr lvl="0" algn="r" rtl="1"/>
            <a:r>
              <a:rPr lang="ar-SA" sz="2680" b="1" dirty="0">
                <a:solidFill>
                  <a:srgbClr val="FF7300"/>
                </a:solidFill>
                <a:latin typeface="IBM Plex Sans Arabic"/>
                <a:ea typeface="IBM Plex Sans Arabic"/>
                <a:cs typeface="IBM Plex Sans Arabic"/>
                <a:sym typeface="IBM Plex Sans Arabic"/>
              </a:rPr>
              <a:t>مواءمة الفكرة</a:t>
            </a:r>
            <a:endParaRPr sz="2680" b="1" dirty="0">
              <a:solidFill>
                <a:srgbClr val="CCD891"/>
              </a:solidFill>
              <a:latin typeface="IBM Plex Sans Arabic"/>
              <a:ea typeface="IBM Plex Sans Arabic"/>
              <a:cs typeface="IBM Plex Sans Arabic"/>
              <a:sym typeface="IBM Plex Sans Arabic"/>
            </a:endParaRPr>
          </a:p>
        </p:txBody>
      </p:sp>
      <p:sp>
        <p:nvSpPr>
          <p:cNvPr id="2" name="Google Shape;211;p20">
            <a:extLst>
              <a:ext uri="{FF2B5EF4-FFF2-40B4-BE49-F238E27FC236}">
                <a16:creationId xmlns:a16="http://schemas.microsoft.com/office/drawing/2014/main" id="{53203073-0854-E125-63AA-9436F6FF5034}"/>
              </a:ext>
            </a:extLst>
          </p:cNvPr>
          <p:cNvSpPr txBox="1"/>
          <p:nvPr/>
        </p:nvSpPr>
        <p:spPr>
          <a:xfrm>
            <a:off x="3570830" y="648031"/>
            <a:ext cx="5517441" cy="406200"/>
          </a:xfrm>
          <a:prstGeom prst="rect">
            <a:avLst/>
          </a:prstGeom>
          <a:noFill/>
          <a:ln>
            <a:noFill/>
          </a:ln>
        </p:spPr>
        <p:txBody>
          <a:bodyPr spcFirstLastPara="1" wrap="square" lIns="91700" tIns="91700" rIns="91700" bIns="91700" anchor="t" anchorCtr="0">
            <a:noAutofit/>
          </a:bodyPr>
          <a:lstStyle/>
          <a:p>
            <a:pPr lvl="0" algn="r" rtl="1"/>
            <a:r>
              <a:rPr lang="ar-SA" sz="2400" dirty="0">
                <a:solidFill>
                  <a:srgbClr val="FFCB00"/>
                </a:solidFill>
                <a:latin typeface="IBM Plex Sans Arabic"/>
                <a:ea typeface="IBM Plex Sans Arabic"/>
                <a:cs typeface="IBM Plex Sans Arabic"/>
                <a:sym typeface="IBM Plex Sans Arabic"/>
              </a:rPr>
              <a:t>مواءمة الفكرة مع رؤية السعودية 2030</a:t>
            </a:r>
          </a:p>
        </p:txBody>
      </p:sp>
      <p:sp>
        <p:nvSpPr>
          <p:cNvPr id="4" name="Google Shape;101;p17">
            <a:extLst>
              <a:ext uri="{FF2B5EF4-FFF2-40B4-BE49-F238E27FC236}">
                <a16:creationId xmlns:a16="http://schemas.microsoft.com/office/drawing/2014/main" id="{260FDBD3-8E26-D850-EB36-D3DF4FCC82F2}"/>
              </a:ext>
            </a:extLst>
          </p:cNvPr>
          <p:cNvSpPr/>
          <p:nvPr/>
        </p:nvSpPr>
        <p:spPr>
          <a:xfrm flipH="1">
            <a:off x="6162741" y="1751724"/>
            <a:ext cx="2836880" cy="2845676"/>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 sz="1600" b="1" i="0" u="none" strike="noStrike" cap="none" dirty="0">
                <a:solidFill>
                  <a:srgbClr val="FF7300"/>
                </a:solidFill>
                <a:latin typeface="IBM Plex Sans Arabic"/>
                <a:ea typeface="IBM Plex Sans Arabic"/>
                <a:cs typeface="IBM Plex Sans Arabic"/>
                <a:sym typeface="IBM Plex Sans Arabic"/>
              </a:rPr>
              <a:t>1</a:t>
            </a:r>
            <a:r>
              <a:rPr lang="ar-AE" sz="1600" b="1" i="0" u="none" strike="noStrike" cap="none" dirty="0">
                <a:solidFill>
                  <a:srgbClr val="FF7300"/>
                </a:solidFill>
                <a:latin typeface="IBM Plex Sans Arabic"/>
                <a:ea typeface="IBM Plex Sans Arabic"/>
                <a:cs typeface="IBM Plex Sans Arabic"/>
                <a:sym typeface="IBM Plex Sans Arabic"/>
              </a:rPr>
              <a:t> - </a:t>
            </a:r>
            <a:r>
              <a:rPr lang="ar-AE" sz="1600" b="1" dirty="0">
                <a:solidFill>
                  <a:srgbClr val="FF7300"/>
                </a:solidFill>
                <a:latin typeface="IBM Plex Sans Arabic"/>
                <a:cs typeface="IBM Plex Sans Arabic"/>
              </a:rPr>
              <a:t>اقتصاد مزدهر</a:t>
            </a:r>
            <a:endParaRPr lang="ar-SA" sz="1600" b="1" i="0" u="none" strike="noStrike" cap="none" dirty="0">
              <a:solidFill>
                <a:srgbClr val="FF7300"/>
              </a:solidFill>
              <a:latin typeface="IBM Plex Sans Arabic"/>
              <a:ea typeface="IBM Plex Sans Arabic"/>
              <a:cs typeface="IBM Plex Sans Arabic"/>
              <a:sym typeface="IBM Plex Sans Arabic"/>
            </a:endParaRPr>
          </a:p>
          <a:p>
            <a:pPr marL="0" marR="0" lvl="0" indent="0" algn="just" rtl="1">
              <a:lnSpc>
                <a:spcPct val="100000"/>
              </a:lnSpc>
              <a:spcBef>
                <a:spcPts val="0"/>
              </a:spcBef>
              <a:spcAft>
                <a:spcPts val="0"/>
              </a:spcAft>
              <a:buClr>
                <a:srgbClr val="000000"/>
              </a:buClr>
              <a:buSzPts val="1191"/>
              <a:buFont typeface="Arial"/>
              <a:buNone/>
            </a:pPr>
            <a:endParaRPr lang="ar-SA" sz="1563" b="1" dirty="0">
              <a:solidFill>
                <a:schemeClr val="lt1"/>
              </a:solidFill>
              <a:latin typeface="IBM Plex Sans Arabic"/>
              <a:ea typeface="IBM Plex Sans Arabic"/>
              <a:cs typeface="IBM Plex Sans Arabic"/>
              <a:sym typeface="IBM Plex Sans Arabic"/>
            </a:endParaRPr>
          </a:p>
          <a:p>
            <a:pPr lvl="0" algn="just" rtl="1">
              <a:buSzPts val="1191"/>
            </a:pPr>
            <a:r>
              <a:rPr lang="ar-AE" b="1" dirty="0">
                <a:solidFill>
                  <a:schemeClr val="lt1"/>
                </a:solidFill>
                <a:latin typeface="IBM Plex Sans Arabic"/>
                <a:cs typeface="IBM Plex Sans Arabic"/>
              </a:rPr>
              <a:t>• تنويع مصادر الدخل المالي.</a:t>
            </a:r>
          </a:p>
          <a:p>
            <a:pPr lvl="0" algn="just" rtl="1">
              <a:buSzPts val="1191"/>
            </a:pPr>
            <a:r>
              <a:rPr lang="ar-AE" b="1" dirty="0">
                <a:solidFill>
                  <a:schemeClr val="lt1"/>
                </a:solidFill>
                <a:latin typeface="IBM Plex Sans Arabic"/>
                <a:cs typeface="IBM Plex Sans Arabic"/>
              </a:rPr>
              <a:t>• رفع كفاءة الإنفاق الحكومي.</a:t>
            </a:r>
          </a:p>
          <a:p>
            <a:pPr lvl="0" algn="just" rtl="1">
              <a:buSzPts val="1191"/>
            </a:pPr>
            <a:r>
              <a:rPr lang="ar-AE" b="1" dirty="0">
                <a:solidFill>
                  <a:schemeClr val="lt1"/>
                </a:solidFill>
                <a:latin typeface="IBM Plex Sans Arabic"/>
                <a:cs typeface="IBM Plex Sans Arabic"/>
              </a:rPr>
              <a:t>• تطوير حلول مالية مبتكرة.</a:t>
            </a:r>
          </a:p>
          <a:p>
            <a:pPr lvl="0" algn="just" rtl="1">
              <a:buSzPts val="1191"/>
            </a:pPr>
            <a:r>
              <a:rPr lang="ar-AE" b="1" dirty="0">
                <a:solidFill>
                  <a:schemeClr val="lt1"/>
                </a:solidFill>
                <a:latin typeface="IBM Plex Sans Arabic"/>
                <a:cs typeface="IBM Plex Sans Arabic"/>
              </a:rPr>
              <a:t>• استثمار الموارد لتعظيم العائد.</a:t>
            </a:r>
            <a:endParaRPr b="1" dirty="0">
              <a:solidFill>
                <a:schemeClr val="lt1"/>
              </a:solidFill>
              <a:latin typeface="IBM Plex Sans Arabic"/>
              <a:cs typeface="IBM Plex Sans Arabic"/>
              <a:sym typeface="IBM Plex Sans Arabic"/>
            </a:endParaRPr>
          </a:p>
        </p:txBody>
      </p:sp>
      <p:sp>
        <p:nvSpPr>
          <p:cNvPr id="9" name="Google Shape;101;p17">
            <a:extLst>
              <a:ext uri="{FF2B5EF4-FFF2-40B4-BE49-F238E27FC236}">
                <a16:creationId xmlns:a16="http://schemas.microsoft.com/office/drawing/2014/main" id="{26495898-3A60-B540-4A0E-EB8D2DBB0353}"/>
              </a:ext>
            </a:extLst>
          </p:cNvPr>
          <p:cNvSpPr/>
          <p:nvPr/>
        </p:nvSpPr>
        <p:spPr>
          <a:xfrm flipH="1">
            <a:off x="3133297" y="1751724"/>
            <a:ext cx="2836880" cy="2845676"/>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600" b="1" i="0" u="none" strike="noStrike" cap="none" dirty="0">
                <a:solidFill>
                  <a:srgbClr val="FF7300"/>
                </a:solidFill>
                <a:latin typeface="IBM Plex Sans Arabic"/>
                <a:ea typeface="IBM Plex Sans Arabic"/>
                <a:cs typeface="IBM Plex Sans Arabic"/>
                <a:sym typeface="IBM Plex Sans Arabic"/>
              </a:rPr>
              <a:t>2 - </a:t>
            </a:r>
            <a:r>
              <a:rPr lang="ar-AE" sz="1600" b="1" dirty="0">
                <a:solidFill>
                  <a:srgbClr val="FF7300"/>
                </a:solidFill>
                <a:latin typeface="IBM Plex Sans Arabic"/>
                <a:cs typeface="IBM Plex Sans Arabic"/>
              </a:rPr>
              <a:t>مجتمع حيوي</a:t>
            </a:r>
          </a:p>
          <a:p>
            <a:pPr algn="just" rtl="1">
              <a:buSzPts val="1191"/>
            </a:pPr>
            <a:endParaRPr lang="ar-SA" sz="1563" b="1" dirty="0">
              <a:solidFill>
                <a:schemeClr val="lt1"/>
              </a:solidFill>
              <a:latin typeface="IBM Plex Sans Arabic"/>
              <a:ea typeface="IBM Plex Sans Arabic"/>
              <a:cs typeface="IBM Plex Sans Arabic"/>
              <a:sym typeface="IBM Plex Sans Arabic"/>
            </a:endParaRPr>
          </a:p>
          <a:p>
            <a:pPr lvl="0" algn="just" rtl="1">
              <a:buSzPts val="1191"/>
            </a:pPr>
            <a:r>
              <a:rPr lang="ar-AE" b="1" dirty="0">
                <a:solidFill>
                  <a:schemeClr val="lt1"/>
                </a:solidFill>
                <a:latin typeface="IBM Plex Sans Arabic"/>
                <a:cs typeface="IBM Plex Sans Arabic"/>
              </a:rPr>
              <a:t> • دعم السجناء وأسرهم ماليًا وإنسانيًا.</a:t>
            </a:r>
          </a:p>
          <a:p>
            <a:pPr lvl="0" algn="just" rtl="1">
              <a:buSzPts val="1191"/>
            </a:pPr>
            <a:r>
              <a:rPr lang="ar-AE" b="1" dirty="0">
                <a:solidFill>
                  <a:schemeClr val="lt1"/>
                </a:solidFill>
                <a:latin typeface="IBM Plex Sans Arabic"/>
                <a:cs typeface="IBM Plex Sans Arabic"/>
              </a:rPr>
              <a:t> • تعزيز دور المجتمع والقطاع غير الربحي.</a:t>
            </a:r>
          </a:p>
          <a:p>
            <a:pPr lvl="0" algn="just" rtl="1">
              <a:buSzPts val="1191"/>
            </a:pPr>
            <a:r>
              <a:rPr lang="ar-AE" b="1" dirty="0">
                <a:solidFill>
                  <a:schemeClr val="lt1"/>
                </a:solidFill>
                <a:latin typeface="IBM Plex Sans Arabic"/>
                <a:cs typeface="IBM Plex Sans Arabic"/>
              </a:rPr>
              <a:t> • تخفيف الأعباء المالية على المحتاجين.</a:t>
            </a:r>
            <a:endParaRPr b="1" dirty="0">
              <a:solidFill>
                <a:schemeClr val="lt1"/>
              </a:solidFill>
              <a:latin typeface="IBM Plex Sans Arabic"/>
              <a:cs typeface="IBM Plex Sans Arabic"/>
              <a:sym typeface="IBM Plex Sans Arabic"/>
            </a:endParaRPr>
          </a:p>
        </p:txBody>
      </p:sp>
      <p:sp>
        <p:nvSpPr>
          <p:cNvPr id="11" name="Google Shape;101;p17">
            <a:extLst>
              <a:ext uri="{FF2B5EF4-FFF2-40B4-BE49-F238E27FC236}">
                <a16:creationId xmlns:a16="http://schemas.microsoft.com/office/drawing/2014/main" id="{531C64E0-23F3-3F23-5150-7417FA09AD09}"/>
              </a:ext>
            </a:extLst>
          </p:cNvPr>
          <p:cNvSpPr/>
          <p:nvPr/>
        </p:nvSpPr>
        <p:spPr>
          <a:xfrm flipH="1">
            <a:off x="103854" y="1751724"/>
            <a:ext cx="2836880" cy="2845676"/>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600" b="1" i="0" u="none" strike="noStrike" cap="none" dirty="0">
                <a:solidFill>
                  <a:srgbClr val="FF7300"/>
                </a:solidFill>
                <a:latin typeface="IBM Plex Sans Arabic"/>
                <a:ea typeface="IBM Plex Sans Arabic"/>
                <a:cs typeface="IBM Plex Sans Arabic"/>
                <a:sym typeface="IBM Plex Sans Arabic"/>
              </a:rPr>
              <a:t>3 – </a:t>
            </a:r>
            <a:r>
              <a:rPr lang="ar-AE" sz="1600" b="1" dirty="0">
                <a:solidFill>
                  <a:srgbClr val="FF7300"/>
                </a:solidFill>
                <a:latin typeface="IBM Plex Sans Arabic"/>
                <a:cs typeface="IBM Plex Sans Arabic"/>
              </a:rPr>
              <a:t>وطن طموح</a:t>
            </a:r>
            <a:r>
              <a:rPr lang="ar-SA" sz="1600" b="1" dirty="0">
                <a:solidFill>
                  <a:srgbClr val="FF7300"/>
                </a:solidFill>
                <a:latin typeface="IBM Plex Sans Arabic"/>
                <a:cs typeface="IBM Plex Sans Arabic"/>
              </a:rPr>
              <a:t> وحكومة فاعلة</a:t>
            </a:r>
            <a:endParaRPr lang="ar-AE" sz="1600" b="1" dirty="0">
              <a:solidFill>
                <a:srgbClr val="FF7300"/>
              </a:solidFill>
              <a:latin typeface="IBM Plex Sans Arabic"/>
              <a:cs typeface="IBM Plex Sans Arabic"/>
            </a:endParaRPr>
          </a:p>
          <a:p>
            <a:pPr algn="just" rtl="1">
              <a:buSzPts val="1191"/>
            </a:pPr>
            <a:endParaRPr lang="ar-SA" sz="1563" b="1" dirty="0">
              <a:solidFill>
                <a:schemeClr val="lt1"/>
              </a:solidFill>
              <a:latin typeface="IBM Plex Sans Arabic"/>
              <a:ea typeface="IBM Plex Sans Arabic"/>
              <a:cs typeface="IBM Plex Sans Arabic"/>
              <a:sym typeface="IBM Plex Sans Arabic"/>
            </a:endParaRPr>
          </a:p>
          <a:p>
            <a:pPr lvl="0" algn="just" rtl="1">
              <a:buSzPts val="1191"/>
            </a:pPr>
            <a:r>
              <a:rPr lang="ar-AE" b="1" dirty="0">
                <a:solidFill>
                  <a:schemeClr val="lt1"/>
                </a:solidFill>
                <a:latin typeface="IBM Plex Sans Arabic"/>
                <a:cs typeface="IBM Plex Sans Arabic"/>
              </a:rPr>
              <a:t>• توحيد الأنظمة المالية تحت منصة رقمية موحدة.</a:t>
            </a:r>
          </a:p>
          <a:p>
            <a:pPr lvl="0" algn="just" rtl="1">
              <a:buSzPts val="1191"/>
            </a:pPr>
            <a:r>
              <a:rPr lang="ar-AE" b="1" dirty="0">
                <a:solidFill>
                  <a:schemeClr val="lt1"/>
                </a:solidFill>
                <a:latin typeface="IBM Plex Sans Arabic"/>
                <a:cs typeface="IBM Plex Sans Arabic"/>
              </a:rPr>
              <a:t> • بناء حلول مبنية على البيانات والذكاء الاصطناعي.</a:t>
            </a:r>
          </a:p>
          <a:p>
            <a:pPr lvl="0" algn="just" rtl="1">
              <a:buSzPts val="1191"/>
            </a:pPr>
            <a:r>
              <a:rPr lang="ar-AE" b="1" dirty="0">
                <a:solidFill>
                  <a:schemeClr val="lt1"/>
                </a:solidFill>
                <a:latin typeface="IBM Plex Sans Arabic"/>
                <a:cs typeface="IBM Plex Sans Arabic"/>
              </a:rPr>
              <a:t> • رفع مستوى </a:t>
            </a:r>
            <a:r>
              <a:rPr lang="ar-SA" b="1" dirty="0">
                <a:solidFill>
                  <a:schemeClr val="lt1"/>
                </a:solidFill>
                <a:latin typeface="IBM Plex Sans Arabic"/>
                <a:cs typeface="IBM Plex Sans Arabic"/>
              </a:rPr>
              <a:t>الشفافية </a:t>
            </a:r>
            <a:r>
              <a:rPr lang="ar-AE" b="1" dirty="0">
                <a:solidFill>
                  <a:schemeClr val="lt1"/>
                </a:solidFill>
                <a:latin typeface="IBM Plex Sans Arabic"/>
                <a:cs typeface="IBM Plex Sans Arabic"/>
              </a:rPr>
              <a:t>والحوكمة الرقمية.</a:t>
            </a:r>
            <a:endParaRPr b="1" dirty="0">
              <a:solidFill>
                <a:schemeClr val="lt1"/>
              </a:solidFill>
              <a:latin typeface="IBM Plex Sans Arabic"/>
              <a:cs typeface="IBM Plex Sans Arabic"/>
              <a:sym typeface="IBM Plex Sans Arabic"/>
            </a:endParaRPr>
          </a:p>
        </p:txBody>
      </p:sp>
    </p:spTree>
    <p:extLst>
      <p:ext uri="{BB962C8B-B14F-4D97-AF65-F5344CB8AC3E}">
        <p14:creationId xmlns:p14="http://schemas.microsoft.com/office/powerpoint/2010/main" val="617413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0F685B7F-8148-171C-F4D3-4AFE4768F8D4}"/>
            </a:ext>
          </a:extLst>
        </p:cNvPr>
        <p:cNvGrpSpPr/>
        <p:nvPr/>
      </p:nvGrpSpPr>
      <p:grpSpPr>
        <a:xfrm>
          <a:off x="0" y="0"/>
          <a:ext cx="0" cy="0"/>
          <a:chOff x="0" y="0"/>
          <a:chExt cx="0" cy="0"/>
        </a:xfrm>
      </p:grpSpPr>
      <p:sp>
        <p:nvSpPr>
          <p:cNvPr id="225" name="Google Shape;225;p22">
            <a:extLst>
              <a:ext uri="{FF2B5EF4-FFF2-40B4-BE49-F238E27FC236}">
                <a16:creationId xmlns:a16="http://schemas.microsoft.com/office/drawing/2014/main" id="{B37F97FB-B04F-4BB6-24AA-BEA116D1CA03}"/>
              </a:ext>
            </a:extLst>
          </p:cNvPr>
          <p:cNvSpPr txBox="1"/>
          <p:nvPr/>
        </p:nvSpPr>
        <p:spPr>
          <a:xfrm>
            <a:off x="4826000" y="111631"/>
            <a:ext cx="4262271" cy="536400"/>
          </a:xfrm>
          <a:prstGeom prst="rect">
            <a:avLst/>
          </a:prstGeom>
          <a:noFill/>
          <a:ln>
            <a:noFill/>
          </a:ln>
        </p:spPr>
        <p:txBody>
          <a:bodyPr spcFirstLastPara="1" wrap="square" lIns="91700" tIns="91700" rIns="91700" bIns="91700" anchor="t" anchorCtr="0">
            <a:noAutofit/>
          </a:bodyPr>
          <a:lstStyle/>
          <a:p>
            <a:pPr lvl="0" algn="r" rtl="1"/>
            <a:r>
              <a:rPr lang="ar-SA" sz="2680" b="1" dirty="0">
                <a:solidFill>
                  <a:srgbClr val="FF7300"/>
                </a:solidFill>
                <a:latin typeface="IBM Plex Sans Arabic"/>
                <a:ea typeface="IBM Plex Sans Arabic"/>
                <a:cs typeface="IBM Plex Sans Arabic"/>
                <a:sym typeface="IBM Plex Sans Arabic"/>
              </a:rPr>
              <a:t>القيمة الوطنية للمنصة</a:t>
            </a:r>
          </a:p>
        </p:txBody>
      </p:sp>
      <p:sp>
        <p:nvSpPr>
          <p:cNvPr id="2" name="Google Shape;211;p20">
            <a:extLst>
              <a:ext uri="{FF2B5EF4-FFF2-40B4-BE49-F238E27FC236}">
                <a16:creationId xmlns:a16="http://schemas.microsoft.com/office/drawing/2014/main" id="{4042A197-DFB8-323C-99A4-7B9BC238BE38}"/>
              </a:ext>
            </a:extLst>
          </p:cNvPr>
          <p:cNvSpPr txBox="1"/>
          <p:nvPr/>
        </p:nvSpPr>
        <p:spPr>
          <a:xfrm>
            <a:off x="3570830" y="648031"/>
            <a:ext cx="5517441" cy="505548"/>
          </a:xfrm>
          <a:prstGeom prst="rect">
            <a:avLst/>
          </a:prstGeom>
          <a:noFill/>
          <a:ln>
            <a:noFill/>
          </a:ln>
        </p:spPr>
        <p:txBody>
          <a:bodyPr spcFirstLastPara="1" wrap="square" lIns="91700" tIns="91700" rIns="91700" bIns="91700" anchor="t" anchorCtr="0">
            <a:noAutofit/>
          </a:bodyPr>
          <a:lstStyle>
            <a:defPPr marR="0" lvl="0" algn="l" rtl="0">
              <a:lnSpc>
                <a:spcPct val="100000"/>
              </a:lnSpc>
              <a:spcBef>
                <a:spcPts val="0"/>
              </a:spcBef>
              <a:spcAft>
                <a:spcPts val="0"/>
              </a:spcAft>
            </a:defPPr>
            <a:lvl1pPr algn="r" rtl="1">
              <a:defRPr sz="2400">
                <a:solidFill>
                  <a:srgbClr val="FFCB00"/>
                </a:solidFill>
                <a:latin typeface="IBM Plex Sans Arabic"/>
                <a:ea typeface="IBM Plex Sans Arabic"/>
                <a:cs typeface="IBM Plex Sans Arabic"/>
              </a:defRPr>
            </a:lvl1pPr>
          </a:lstStyle>
          <a:p>
            <a:r>
              <a:rPr lang="ar-SA" dirty="0">
                <a:sym typeface="IBM Plex Sans Arabic"/>
              </a:rPr>
              <a:t>تقدم المنصة قيمة وطنية عالية عبر:</a:t>
            </a:r>
            <a:endParaRPr dirty="0">
              <a:sym typeface="IBM Plex Sans Arabic"/>
            </a:endParaRPr>
          </a:p>
        </p:txBody>
      </p:sp>
      <p:sp>
        <p:nvSpPr>
          <p:cNvPr id="4" name="Google Shape;101;p17">
            <a:extLst>
              <a:ext uri="{FF2B5EF4-FFF2-40B4-BE49-F238E27FC236}">
                <a16:creationId xmlns:a16="http://schemas.microsoft.com/office/drawing/2014/main" id="{7224C109-235D-F1F6-8570-1A20E02E1918}"/>
              </a:ext>
            </a:extLst>
          </p:cNvPr>
          <p:cNvSpPr/>
          <p:nvPr/>
        </p:nvSpPr>
        <p:spPr>
          <a:xfrm flipH="1">
            <a:off x="6420312" y="1345525"/>
            <a:ext cx="2419029" cy="1724040"/>
          </a:xfrm>
          <a:prstGeom prst="roundRect">
            <a:avLst>
              <a:gd name="adj" fmla="val 1880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r>
              <a:rPr lang="ar" sz="1563" b="1" i="0" u="none" strike="noStrike" cap="none" dirty="0">
                <a:solidFill>
                  <a:srgbClr val="FF7300"/>
                </a:solidFill>
                <a:latin typeface="IBM Plex Sans Arabic"/>
                <a:ea typeface="IBM Plex Sans Arabic"/>
                <a:cs typeface="IBM Plex Sans Arabic"/>
                <a:sym typeface="IBM Plex Sans Arabic"/>
              </a:rPr>
              <a:t>1</a:t>
            </a:r>
            <a:endParaRPr lang="ar-SA" sz="1563" b="1" i="0" u="none" strike="noStrike" cap="none" dirty="0">
              <a:solidFill>
                <a:srgbClr val="FF7300"/>
              </a:solidFill>
              <a:latin typeface="IBM Plex Sans Arabic"/>
              <a:ea typeface="IBM Plex Sans Arabic"/>
              <a:cs typeface="IBM Plex Sans Arabic"/>
              <a:sym typeface="IBM Plex Sans Arabic"/>
            </a:endParaRPr>
          </a:p>
          <a:p>
            <a:pPr marL="0" marR="0" lvl="0" indent="0" algn="just" rtl="1">
              <a:lnSpc>
                <a:spcPct val="100000"/>
              </a:lnSpc>
              <a:spcBef>
                <a:spcPts val="0"/>
              </a:spcBef>
              <a:spcAft>
                <a:spcPts val="0"/>
              </a:spcAft>
              <a:buClr>
                <a:srgbClr val="000000"/>
              </a:buClr>
              <a:buSzPts val="1191"/>
              <a:buFont typeface="Arial"/>
              <a:buNone/>
            </a:pPr>
            <a:endParaRPr lang="ar-SA" sz="1563" b="1" dirty="0">
              <a:solidFill>
                <a:schemeClr val="lt1"/>
              </a:solidFill>
              <a:latin typeface="IBM Plex Sans Arabic"/>
              <a:ea typeface="IBM Plex Sans Arabic"/>
              <a:cs typeface="IBM Plex Sans Arabic"/>
              <a:sym typeface="IBM Plex Sans Arabic"/>
            </a:endParaRPr>
          </a:p>
          <a:p>
            <a:pPr lvl="0" algn="just" rtl="1">
              <a:buSzPts val="1191"/>
            </a:pPr>
            <a:r>
              <a:rPr lang="ar-AE" b="1" dirty="0">
                <a:solidFill>
                  <a:schemeClr val="lt1"/>
                </a:solidFill>
                <a:latin typeface="IBM Plex Sans Arabic"/>
                <a:cs typeface="IBM Plex Sans Arabic"/>
              </a:rPr>
              <a:t>دعم النزلاء والمحكومين وأسرهم بطريقة عادلة وذكية.</a:t>
            </a:r>
            <a:endParaRPr b="1" dirty="0">
              <a:solidFill>
                <a:schemeClr val="lt1"/>
              </a:solidFill>
              <a:latin typeface="IBM Plex Sans Arabic"/>
              <a:cs typeface="IBM Plex Sans Arabic"/>
              <a:sym typeface="IBM Plex Sans Arabic"/>
            </a:endParaRPr>
          </a:p>
        </p:txBody>
      </p:sp>
      <p:sp>
        <p:nvSpPr>
          <p:cNvPr id="10" name="Google Shape;101;p17">
            <a:extLst>
              <a:ext uri="{FF2B5EF4-FFF2-40B4-BE49-F238E27FC236}">
                <a16:creationId xmlns:a16="http://schemas.microsoft.com/office/drawing/2014/main" id="{9E8B491F-D1CA-C409-616F-B329B6FE67D9}"/>
              </a:ext>
            </a:extLst>
          </p:cNvPr>
          <p:cNvSpPr/>
          <p:nvPr/>
        </p:nvSpPr>
        <p:spPr>
          <a:xfrm flipH="1">
            <a:off x="3367634" y="1345525"/>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2</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SA" b="1" dirty="0">
                <a:solidFill>
                  <a:schemeClr val="lt1"/>
                </a:solidFill>
                <a:latin typeface="IBM Plex Sans Arabic"/>
                <a:cs typeface="IBM Plex Sans Arabic"/>
              </a:rPr>
              <a:t>تقليل العبء المالي على الدولة.</a:t>
            </a:r>
            <a:endParaRPr lang="ar" sz="1563" b="1" dirty="0">
              <a:solidFill>
                <a:schemeClr val="lt1"/>
              </a:solidFill>
              <a:latin typeface="IBM Plex Sans Arabic"/>
              <a:cs typeface="IBM Plex Sans Arabic"/>
              <a:sym typeface="IBM Plex Sans Arabic"/>
            </a:endParaRPr>
          </a:p>
        </p:txBody>
      </p:sp>
      <p:sp>
        <p:nvSpPr>
          <p:cNvPr id="3" name="Google Shape;101;p17">
            <a:extLst>
              <a:ext uri="{FF2B5EF4-FFF2-40B4-BE49-F238E27FC236}">
                <a16:creationId xmlns:a16="http://schemas.microsoft.com/office/drawing/2014/main" id="{0678BC65-415B-CF4B-6793-C3C7F9C3CDD3}"/>
              </a:ext>
            </a:extLst>
          </p:cNvPr>
          <p:cNvSpPr/>
          <p:nvPr/>
        </p:nvSpPr>
        <p:spPr>
          <a:xfrm flipH="1">
            <a:off x="314956" y="1345524"/>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3</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SA" b="1" dirty="0">
                <a:solidFill>
                  <a:schemeClr val="lt1"/>
                </a:solidFill>
                <a:latin typeface="IBM Plex Sans Arabic"/>
                <a:cs typeface="IBM Plex Sans Arabic"/>
              </a:rPr>
              <a:t>زيادة معدلات السداد للمجتمع.</a:t>
            </a:r>
          </a:p>
        </p:txBody>
      </p:sp>
      <p:sp>
        <p:nvSpPr>
          <p:cNvPr id="5" name="Google Shape;101;p17">
            <a:extLst>
              <a:ext uri="{FF2B5EF4-FFF2-40B4-BE49-F238E27FC236}">
                <a16:creationId xmlns:a16="http://schemas.microsoft.com/office/drawing/2014/main" id="{6EA1A063-4114-983C-114A-B1DE46E7B969}"/>
              </a:ext>
            </a:extLst>
          </p:cNvPr>
          <p:cNvSpPr/>
          <p:nvPr/>
        </p:nvSpPr>
        <p:spPr>
          <a:xfrm flipH="1">
            <a:off x="6420313" y="3261511"/>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4</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SA" b="1" dirty="0">
                <a:solidFill>
                  <a:schemeClr val="lt1"/>
                </a:solidFill>
                <a:latin typeface="IBM Plex Sans Arabic"/>
                <a:cs typeface="IBM Plex Sans Arabic"/>
              </a:rPr>
              <a:t>المواءمة مع مبادرات التحول الرقمي والتمكين المالي.</a:t>
            </a:r>
          </a:p>
        </p:txBody>
      </p:sp>
      <p:sp>
        <p:nvSpPr>
          <p:cNvPr id="7" name="Google Shape;101;p17">
            <a:extLst>
              <a:ext uri="{FF2B5EF4-FFF2-40B4-BE49-F238E27FC236}">
                <a16:creationId xmlns:a16="http://schemas.microsoft.com/office/drawing/2014/main" id="{98194791-7304-D9CD-3B9A-C6E3AB4933AD}"/>
              </a:ext>
            </a:extLst>
          </p:cNvPr>
          <p:cNvSpPr/>
          <p:nvPr/>
        </p:nvSpPr>
        <p:spPr>
          <a:xfrm flipH="1">
            <a:off x="3362485" y="3261510"/>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5</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SA" b="1" dirty="0">
                <a:solidFill>
                  <a:schemeClr val="lt1"/>
                </a:solidFill>
                <a:latin typeface="IBM Plex Sans Arabic"/>
                <a:cs typeface="IBM Plex Sans Arabic"/>
              </a:rPr>
              <a:t>تعزيز الشراكات بين القطاعين الحكومي والخاص.</a:t>
            </a:r>
            <a:endParaRPr lang="ar-SA" sz="1563" b="1" dirty="0">
              <a:solidFill>
                <a:schemeClr val="lt1"/>
              </a:solidFill>
              <a:latin typeface="IBM Plex Sans Arabic"/>
              <a:cs typeface="IBM Plex Sans Arabic"/>
            </a:endParaRPr>
          </a:p>
        </p:txBody>
      </p:sp>
      <p:sp>
        <p:nvSpPr>
          <p:cNvPr id="8" name="Google Shape;101;p17">
            <a:extLst>
              <a:ext uri="{FF2B5EF4-FFF2-40B4-BE49-F238E27FC236}">
                <a16:creationId xmlns:a16="http://schemas.microsoft.com/office/drawing/2014/main" id="{5193714F-2D9D-5672-5518-F5D0719AB2A9}"/>
              </a:ext>
            </a:extLst>
          </p:cNvPr>
          <p:cNvSpPr/>
          <p:nvPr/>
        </p:nvSpPr>
        <p:spPr>
          <a:xfrm flipH="1">
            <a:off x="314956" y="3261509"/>
            <a:ext cx="2419029" cy="1724041"/>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6</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SA" b="1" dirty="0">
                <a:solidFill>
                  <a:schemeClr val="lt1"/>
                </a:solidFill>
                <a:latin typeface="IBM Plex Sans Arabic"/>
                <a:cs typeface="IBM Plex Sans Arabic"/>
              </a:rPr>
              <a:t>تحسين جودة الحياة والأمن الاجتماعي.</a:t>
            </a:r>
          </a:p>
        </p:txBody>
      </p:sp>
    </p:spTree>
    <p:extLst>
      <p:ext uri="{BB962C8B-B14F-4D97-AF65-F5344CB8AC3E}">
        <p14:creationId xmlns:p14="http://schemas.microsoft.com/office/powerpoint/2010/main" val="264968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547BE76B-7526-486C-AFD3-9F832CF916AF}"/>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CC37FD78-B868-B116-0E0B-9D08E8A8A8E3}"/>
              </a:ext>
            </a:extLst>
          </p:cNvPr>
          <p:cNvSpPr txBox="1"/>
          <p:nvPr/>
        </p:nvSpPr>
        <p:spPr>
          <a:xfrm>
            <a:off x="1446028" y="115437"/>
            <a:ext cx="7467847"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dirty="0">
                <a:solidFill>
                  <a:srgbClr val="FF7300"/>
                </a:solidFill>
                <a:latin typeface="IBM Plex Sans Arabic"/>
                <a:ea typeface="IBM Plex Sans Arabic"/>
                <a:cs typeface="IBM Plex Sans Arabic"/>
                <a:sym typeface="IBM Plex Sans Arabic"/>
              </a:rPr>
              <a:t>الفئات المستفيدة من المنصة والتوسع المستقبلي</a:t>
            </a:r>
          </a:p>
        </p:txBody>
      </p:sp>
      <p:sp>
        <p:nvSpPr>
          <p:cNvPr id="2" name="Google Shape;211;p20">
            <a:extLst>
              <a:ext uri="{FF2B5EF4-FFF2-40B4-BE49-F238E27FC236}">
                <a16:creationId xmlns:a16="http://schemas.microsoft.com/office/drawing/2014/main" id="{6C4769AB-EAE5-3CB4-1ED0-86E8E42C6E71}"/>
              </a:ext>
            </a:extLst>
          </p:cNvPr>
          <p:cNvSpPr txBox="1"/>
          <p:nvPr/>
        </p:nvSpPr>
        <p:spPr>
          <a:xfrm>
            <a:off x="138425" y="624537"/>
            <a:ext cx="8775450" cy="406200"/>
          </a:xfrm>
          <a:prstGeom prst="rect">
            <a:avLst/>
          </a:prstGeom>
          <a:noFill/>
          <a:ln>
            <a:noFill/>
          </a:ln>
        </p:spPr>
        <p:txBody>
          <a:bodyPr spcFirstLastPara="1" wrap="square" lIns="91700" tIns="91700" rIns="91700" bIns="91700" anchor="t" anchorCtr="0">
            <a:noAutofit/>
          </a:bodyPr>
          <a:lstStyle/>
          <a:p>
            <a:pPr lvl="0" algn="r" rtl="1"/>
            <a:r>
              <a:rPr lang="ar-SA" sz="2000" dirty="0">
                <a:solidFill>
                  <a:srgbClr val="FFCB00"/>
                </a:solidFill>
                <a:latin typeface="IBM Plex Sans Arabic"/>
                <a:ea typeface="IBM Plex Sans Arabic"/>
                <a:cs typeface="IBM Plex Sans Arabic"/>
                <a:sym typeface="IBM Plex Sans Arabic"/>
              </a:rPr>
              <a:t>المرحلة الأولى (المستفيدون الحاليون):</a:t>
            </a:r>
          </a:p>
        </p:txBody>
      </p:sp>
      <p:sp>
        <p:nvSpPr>
          <p:cNvPr id="4" name="Google Shape;101;p17">
            <a:extLst>
              <a:ext uri="{FF2B5EF4-FFF2-40B4-BE49-F238E27FC236}">
                <a16:creationId xmlns:a16="http://schemas.microsoft.com/office/drawing/2014/main" id="{DE05CCCF-D000-C62C-E73D-BE8572EB64FC}"/>
              </a:ext>
            </a:extLst>
          </p:cNvPr>
          <p:cNvSpPr/>
          <p:nvPr/>
        </p:nvSpPr>
        <p:spPr>
          <a:xfrm flipH="1">
            <a:off x="6289513" y="1345525"/>
            <a:ext cx="2624362" cy="749976"/>
          </a:xfrm>
          <a:prstGeom prst="roundRect">
            <a:avLst>
              <a:gd name="adj" fmla="val 18808"/>
            </a:avLst>
          </a:prstGeom>
          <a:solidFill>
            <a:srgbClr val="717A43"/>
          </a:solidFill>
          <a:ln>
            <a:noFill/>
          </a:ln>
        </p:spPr>
        <p:txBody>
          <a:bodyPr spcFirstLastPara="1" wrap="square" lIns="0" tIns="109950" rIns="0" bIns="109950" anchor="t" anchorCtr="0">
            <a:noAutofit/>
          </a:bodyPr>
          <a:lstStyle/>
          <a:p>
            <a:pPr lvl="0" algn="ctr" rtl="1">
              <a:buSzPts val="1191"/>
            </a:pPr>
            <a:r>
              <a:rPr lang="ar-SA" sz="1563" b="1" dirty="0" smtClean="0">
                <a:solidFill>
                  <a:srgbClr val="FF7300"/>
                </a:solidFill>
                <a:latin typeface="IBM Plex Sans Arabic"/>
                <a:ea typeface="IBM Plex Sans Arabic"/>
                <a:cs typeface="IBM Plex Sans Arabic"/>
                <a:sym typeface="IBM Plex Sans Arabic"/>
              </a:rPr>
              <a:t>1- </a:t>
            </a:r>
            <a:r>
              <a:rPr lang="ar-SA" sz="1563" b="1" dirty="0">
                <a:solidFill>
                  <a:srgbClr val="FF7300"/>
                </a:solidFill>
                <a:latin typeface="IBM Plex Sans Arabic"/>
                <a:ea typeface="IBM Plex Sans Arabic"/>
                <a:cs typeface="IBM Plex Sans Arabic"/>
                <a:sym typeface="IBM Plex Sans Arabic"/>
              </a:rPr>
              <a:t>المتبرعون والمجتمع</a:t>
            </a:r>
          </a:p>
          <a:p>
            <a:pPr lvl="0" algn="ctr" rtl="1">
              <a:buSzPts val="1191"/>
            </a:pPr>
            <a:endParaRPr lang="ar-SA" sz="1563" b="1" dirty="0">
              <a:solidFill>
                <a:srgbClr val="FF7300"/>
              </a:solidFill>
              <a:latin typeface="IBM Plex Sans Arabic"/>
              <a:cs typeface="IBM Plex Sans Arabic"/>
              <a:sym typeface="IBM Plex Sans Arabic"/>
            </a:endParaRPr>
          </a:p>
        </p:txBody>
      </p:sp>
      <p:sp>
        <p:nvSpPr>
          <p:cNvPr id="5" name="Google Shape;101;p17">
            <a:extLst>
              <a:ext uri="{FF2B5EF4-FFF2-40B4-BE49-F238E27FC236}">
                <a16:creationId xmlns:a16="http://schemas.microsoft.com/office/drawing/2014/main" id="{E233B525-E8E8-63FD-080F-71B7C11D5E36}"/>
              </a:ext>
            </a:extLst>
          </p:cNvPr>
          <p:cNvSpPr/>
          <p:nvPr/>
        </p:nvSpPr>
        <p:spPr>
          <a:xfrm flipH="1">
            <a:off x="3236835" y="1345526"/>
            <a:ext cx="2624362" cy="749976"/>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smtClean="0">
                <a:solidFill>
                  <a:srgbClr val="FF7300"/>
                </a:solidFill>
                <a:latin typeface="IBM Plex Sans Arabic"/>
                <a:cs typeface="IBM Plex Sans Arabic"/>
                <a:sym typeface="IBM Plex Sans Arabic"/>
              </a:rPr>
              <a:t>2</a:t>
            </a:r>
            <a:r>
              <a:rPr lang="ar-SA" sz="1563" b="1" dirty="0" smtClean="0">
                <a:solidFill>
                  <a:srgbClr val="FF7300"/>
                </a:solidFill>
                <a:latin typeface="IBM Plex Sans Arabic"/>
                <a:cs typeface="IBM Plex Sans Arabic"/>
                <a:sym typeface="IBM Plex Sans Arabic"/>
              </a:rPr>
              <a:t>-</a:t>
            </a:r>
            <a:r>
              <a:rPr lang="ar-AE" sz="1563" b="1" dirty="0" smtClean="0">
                <a:solidFill>
                  <a:srgbClr val="FF7300"/>
                </a:solidFill>
                <a:latin typeface="IBM Plex Sans Arabic"/>
                <a:cs typeface="IBM Plex Sans Arabic"/>
                <a:sym typeface="IBM Plex Sans Arabic"/>
              </a:rPr>
              <a:t> </a:t>
            </a:r>
            <a:r>
              <a:rPr lang="ar-AE" sz="1563" b="1" dirty="0">
                <a:solidFill>
                  <a:srgbClr val="FF7300"/>
                </a:solidFill>
                <a:latin typeface="IBM Plex Sans Arabic"/>
                <a:cs typeface="IBM Plex Sans Arabic"/>
                <a:sym typeface="IBM Plex Sans Arabic"/>
              </a:rPr>
              <a:t>قطاع السجون ومسؤولو شؤون النزلاء</a:t>
            </a:r>
            <a:endParaRPr lang="ar" sz="1563" b="1" dirty="0">
              <a:solidFill>
                <a:schemeClr val="lt1"/>
              </a:solidFill>
              <a:latin typeface="IBM Plex Sans Arabic"/>
              <a:cs typeface="IBM Plex Sans Arabic"/>
              <a:sym typeface="IBM Plex Sans Arabic"/>
            </a:endParaRPr>
          </a:p>
        </p:txBody>
      </p:sp>
      <p:sp>
        <p:nvSpPr>
          <p:cNvPr id="6" name="Google Shape;101;p17">
            <a:extLst>
              <a:ext uri="{FF2B5EF4-FFF2-40B4-BE49-F238E27FC236}">
                <a16:creationId xmlns:a16="http://schemas.microsoft.com/office/drawing/2014/main" id="{FF74C225-F4F6-812E-E010-6F4B082AAF01}"/>
              </a:ext>
            </a:extLst>
          </p:cNvPr>
          <p:cNvSpPr/>
          <p:nvPr/>
        </p:nvSpPr>
        <p:spPr>
          <a:xfrm flipH="1">
            <a:off x="184157" y="1345525"/>
            <a:ext cx="2624362" cy="749976"/>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smtClean="0">
                <a:solidFill>
                  <a:srgbClr val="FF7300"/>
                </a:solidFill>
                <a:latin typeface="IBM Plex Sans Arabic"/>
                <a:cs typeface="IBM Plex Sans Arabic"/>
                <a:sym typeface="IBM Plex Sans Arabic"/>
              </a:rPr>
              <a:t>3</a:t>
            </a:r>
            <a:r>
              <a:rPr lang="ar-SA" sz="1563" b="1" dirty="0" smtClean="0">
                <a:solidFill>
                  <a:srgbClr val="FF7300"/>
                </a:solidFill>
                <a:latin typeface="IBM Plex Sans Arabic"/>
                <a:cs typeface="IBM Plex Sans Arabic"/>
                <a:sym typeface="IBM Plex Sans Arabic"/>
              </a:rPr>
              <a:t>-</a:t>
            </a:r>
            <a:r>
              <a:rPr lang="ar-AE" sz="1563" b="1" dirty="0" smtClean="0">
                <a:solidFill>
                  <a:srgbClr val="FF7300"/>
                </a:solidFill>
                <a:latin typeface="IBM Plex Sans Arabic"/>
                <a:cs typeface="IBM Plex Sans Arabic"/>
                <a:sym typeface="IBM Plex Sans Arabic"/>
              </a:rPr>
              <a:t> </a:t>
            </a:r>
            <a:r>
              <a:rPr lang="ar-AE" sz="1563" b="1" dirty="0">
                <a:solidFill>
                  <a:srgbClr val="FF7300"/>
                </a:solidFill>
                <a:latin typeface="IBM Plex Sans Arabic"/>
                <a:cs typeface="IBM Plex Sans Arabic"/>
                <a:sym typeface="IBM Plex Sans Arabic"/>
              </a:rPr>
              <a:t>النـزلاء</a:t>
            </a:r>
            <a:endParaRPr lang="ar" sz="1563" b="1" dirty="0">
              <a:solidFill>
                <a:schemeClr val="lt1"/>
              </a:solidFill>
              <a:latin typeface="IBM Plex Sans Arabic"/>
              <a:cs typeface="IBM Plex Sans Arabic"/>
              <a:sym typeface="IBM Plex Sans Arabic"/>
            </a:endParaRPr>
          </a:p>
        </p:txBody>
      </p:sp>
      <p:sp>
        <p:nvSpPr>
          <p:cNvPr id="10" name="Google Shape;102;p17">
            <a:extLst>
              <a:ext uri="{FF2B5EF4-FFF2-40B4-BE49-F238E27FC236}">
                <a16:creationId xmlns:a16="http://schemas.microsoft.com/office/drawing/2014/main" id="{467E2D67-8371-1F8D-7F9F-B4E658E63CFE}"/>
              </a:ext>
            </a:extLst>
          </p:cNvPr>
          <p:cNvSpPr txBox="1"/>
          <p:nvPr/>
        </p:nvSpPr>
        <p:spPr>
          <a:xfrm flipH="1">
            <a:off x="6289513" y="2255066"/>
            <a:ext cx="2624362" cy="2263897"/>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الأفراد والجمعيات الراغبة في توجيه دعمها للحالات الإنسانية ذات الأولوية.</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المتبرعون الذين يحتاجون أدوات واضحة لقياس الأثر وتحديد شروط الدعم.</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الشركات التي لديها برامج نقاط مكافآت أو ولاء ويمكن تحويلها إلى دعم إنساني.</a:t>
            </a:r>
          </a:p>
        </p:txBody>
      </p:sp>
      <p:sp>
        <p:nvSpPr>
          <p:cNvPr id="12" name="Google Shape;102;p17">
            <a:extLst>
              <a:ext uri="{FF2B5EF4-FFF2-40B4-BE49-F238E27FC236}">
                <a16:creationId xmlns:a16="http://schemas.microsoft.com/office/drawing/2014/main" id="{121436AD-1554-B439-5B52-EB66AB5EBA75}"/>
              </a:ext>
            </a:extLst>
          </p:cNvPr>
          <p:cNvSpPr txBox="1"/>
          <p:nvPr/>
        </p:nvSpPr>
        <p:spPr>
          <a:xfrm flipH="1">
            <a:off x="3259819" y="2255066"/>
            <a:ext cx="2624362" cy="2263897"/>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فرق التوجيه واللجان المختصة بالسداد والإفراج.</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تحسين دقة اختيار المستفيدين عبر </a:t>
            </a:r>
            <a:r>
              <a:rPr lang="en-US" dirty="0">
                <a:solidFill>
                  <a:schemeClr val="bg1"/>
                </a:solidFill>
                <a:latin typeface="IBM Plex Sans Arabic"/>
                <a:ea typeface="IBM Plex Sans Arabic"/>
                <a:cs typeface="IBM Plex Sans Arabic"/>
                <a:sym typeface="IBM Plex Sans Arabic"/>
              </a:rPr>
              <a:t> AI Score </a:t>
            </a:r>
            <a:r>
              <a:rPr lang="ar-SA" dirty="0">
                <a:solidFill>
                  <a:schemeClr val="bg1"/>
                </a:solidFill>
                <a:latin typeface="IBM Plex Sans Arabic"/>
                <a:ea typeface="IBM Plex Sans Arabic"/>
                <a:cs typeface="IBM Plex Sans Arabic"/>
                <a:sym typeface="IBM Plex Sans Arabic"/>
              </a:rPr>
              <a:t>بدل الطرق اليدوية.</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رفع كفاءة توزيع الموارد المالية وتقليل الهدر الناتج عن الاجتهادات الشخصية.</a:t>
            </a:r>
          </a:p>
        </p:txBody>
      </p:sp>
      <p:sp>
        <p:nvSpPr>
          <p:cNvPr id="13" name="Google Shape;102;p17">
            <a:extLst>
              <a:ext uri="{FF2B5EF4-FFF2-40B4-BE49-F238E27FC236}">
                <a16:creationId xmlns:a16="http://schemas.microsoft.com/office/drawing/2014/main" id="{11117026-1ECC-81D3-2AC7-5C2453D7F39B}"/>
              </a:ext>
            </a:extLst>
          </p:cNvPr>
          <p:cNvSpPr txBox="1"/>
          <p:nvPr/>
        </p:nvSpPr>
        <p:spPr>
          <a:xfrm flipH="1">
            <a:off x="230125" y="2255066"/>
            <a:ext cx="2624362" cy="2263897"/>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النزلاء المؤهلون للإفراج بناءً على معايير عادلة وموحدة (قانونية، مالية، إنسانية).</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تحفيز السلوك الإيجابي داخل السجون عبر ربط درجة الأحقية </a:t>
            </a:r>
            <a:r>
              <a:rPr lang="en-US" dirty="0">
                <a:solidFill>
                  <a:schemeClr val="bg1"/>
                </a:solidFill>
                <a:latin typeface="IBM Plex Sans Arabic"/>
                <a:ea typeface="IBM Plex Sans Arabic"/>
                <a:cs typeface="IBM Plex Sans Arabic"/>
                <a:sym typeface="IBM Plex Sans Arabic"/>
              </a:rPr>
              <a:t>AI Score </a:t>
            </a:r>
            <a:r>
              <a:rPr lang="ar-SA" dirty="0">
                <a:solidFill>
                  <a:schemeClr val="bg1"/>
                </a:solidFill>
                <a:latin typeface="IBM Plex Sans Arabic"/>
                <a:ea typeface="IBM Plex Sans Arabic"/>
                <a:cs typeface="IBM Plex Sans Arabic"/>
                <a:sym typeface="IBM Plex Sans Arabic"/>
              </a:rPr>
              <a:t> بالالتزام والبرامج التأهيلية.</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المساهمة في خفض معدل العود من خلال معالجة الضغوط المالية وتعزيز الاستقرار للنزيل وأسرته بعد الإفراج.</a:t>
            </a:r>
          </a:p>
        </p:txBody>
      </p:sp>
    </p:spTree>
    <p:extLst>
      <p:ext uri="{BB962C8B-B14F-4D97-AF65-F5344CB8AC3E}">
        <p14:creationId xmlns:p14="http://schemas.microsoft.com/office/powerpoint/2010/main" val="447440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F250016B-D44F-32BA-F0F2-9A1654EED64F}"/>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5375B8FC-AFA7-E7DE-9386-3D95615FAEAB}"/>
              </a:ext>
            </a:extLst>
          </p:cNvPr>
          <p:cNvSpPr txBox="1"/>
          <p:nvPr/>
        </p:nvSpPr>
        <p:spPr>
          <a:xfrm>
            <a:off x="1446028" y="115437"/>
            <a:ext cx="7467847"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dirty="0">
                <a:solidFill>
                  <a:srgbClr val="FF7300"/>
                </a:solidFill>
                <a:latin typeface="IBM Plex Sans Arabic"/>
                <a:ea typeface="IBM Plex Sans Arabic"/>
                <a:cs typeface="IBM Plex Sans Arabic"/>
                <a:sym typeface="IBM Plex Sans Arabic"/>
              </a:rPr>
              <a:t>الفئات المستفيدة من المنصة والتوسع المستقبلي</a:t>
            </a:r>
          </a:p>
        </p:txBody>
      </p:sp>
      <p:sp>
        <p:nvSpPr>
          <p:cNvPr id="2" name="Google Shape;211;p20">
            <a:extLst>
              <a:ext uri="{FF2B5EF4-FFF2-40B4-BE49-F238E27FC236}">
                <a16:creationId xmlns:a16="http://schemas.microsoft.com/office/drawing/2014/main" id="{61790AFA-1C59-D569-7340-69259AFA2907}"/>
              </a:ext>
            </a:extLst>
          </p:cNvPr>
          <p:cNvSpPr txBox="1"/>
          <p:nvPr/>
        </p:nvSpPr>
        <p:spPr>
          <a:xfrm>
            <a:off x="138425" y="624537"/>
            <a:ext cx="8775450" cy="406200"/>
          </a:xfrm>
          <a:prstGeom prst="rect">
            <a:avLst/>
          </a:prstGeom>
          <a:noFill/>
          <a:ln>
            <a:noFill/>
          </a:ln>
        </p:spPr>
        <p:txBody>
          <a:bodyPr spcFirstLastPara="1" wrap="square" lIns="91700" tIns="91700" rIns="91700" bIns="91700" anchor="t" anchorCtr="0">
            <a:noAutofit/>
          </a:bodyPr>
          <a:lstStyle/>
          <a:p>
            <a:pPr lvl="0" algn="r" rtl="1"/>
            <a:r>
              <a:rPr lang="ar-SA" sz="2000" dirty="0">
                <a:solidFill>
                  <a:srgbClr val="FFCB00"/>
                </a:solidFill>
                <a:latin typeface="IBM Plex Sans Arabic"/>
                <a:ea typeface="IBM Plex Sans Arabic"/>
                <a:cs typeface="IBM Plex Sans Arabic"/>
                <a:sym typeface="IBM Plex Sans Arabic"/>
              </a:rPr>
              <a:t>المرحلة الثانية (التوسع المستقبلي):</a:t>
            </a:r>
          </a:p>
        </p:txBody>
      </p:sp>
      <p:sp>
        <p:nvSpPr>
          <p:cNvPr id="4" name="Google Shape;101;p17">
            <a:extLst>
              <a:ext uri="{FF2B5EF4-FFF2-40B4-BE49-F238E27FC236}">
                <a16:creationId xmlns:a16="http://schemas.microsoft.com/office/drawing/2014/main" id="{548018C4-8700-5F7C-731B-9C68898CC035}"/>
              </a:ext>
            </a:extLst>
          </p:cNvPr>
          <p:cNvSpPr/>
          <p:nvPr/>
        </p:nvSpPr>
        <p:spPr>
          <a:xfrm flipH="1">
            <a:off x="6289513" y="1345525"/>
            <a:ext cx="2624362" cy="749976"/>
          </a:xfrm>
          <a:prstGeom prst="roundRect">
            <a:avLst>
              <a:gd name="adj" fmla="val 18808"/>
            </a:avLst>
          </a:prstGeom>
          <a:solidFill>
            <a:srgbClr val="717A43"/>
          </a:solidFill>
          <a:ln>
            <a:noFill/>
          </a:ln>
        </p:spPr>
        <p:txBody>
          <a:bodyPr spcFirstLastPara="1" wrap="square" lIns="0" tIns="109950" rIns="0" bIns="109950" anchor="t" anchorCtr="0">
            <a:noAutofit/>
          </a:bodyPr>
          <a:lstStyle/>
          <a:p>
            <a:pPr lvl="0" algn="ctr" rtl="1">
              <a:buSzPts val="1191"/>
            </a:pPr>
            <a:r>
              <a:rPr lang="ar-SA" sz="1563" b="1" dirty="0" smtClean="0">
                <a:solidFill>
                  <a:srgbClr val="FF7300"/>
                </a:solidFill>
                <a:latin typeface="IBM Plex Sans Arabic"/>
                <a:ea typeface="IBM Plex Sans Arabic"/>
                <a:cs typeface="IBM Plex Sans Arabic"/>
                <a:sym typeface="IBM Plex Sans Arabic"/>
              </a:rPr>
              <a:t>1- </a:t>
            </a:r>
            <a:r>
              <a:rPr lang="ar-SA" sz="1563" b="1" dirty="0">
                <a:solidFill>
                  <a:srgbClr val="FF7300"/>
                </a:solidFill>
                <a:latin typeface="IBM Plex Sans Arabic"/>
                <a:ea typeface="IBM Plex Sans Arabic"/>
                <a:cs typeface="IBM Plex Sans Arabic"/>
                <a:sym typeface="IBM Plex Sans Arabic"/>
              </a:rPr>
              <a:t>توسّع يشمل جميع قطاعات وزارة الداخلية</a:t>
            </a:r>
            <a:endParaRPr lang="ar-SA" sz="1563" b="1" dirty="0">
              <a:solidFill>
                <a:srgbClr val="FF7300"/>
              </a:solidFill>
              <a:latin typeface="IBM Plex Sans Arabic"/>
              <a:cs typeface="IBM Plex Sans Arabic"/>
              <a:sym typeface="IBM Plex Sans Arabic"/>
            </a:endParaRPr>
          </a:p>
        </p:txBody>
      </p:sp>
      <p:sp>
        <p:nvSpPr>
          <p:cNvPr id="5" name="Google Shape;101;p17">
            <a:extLst>
              <a:ext uri="{FF2B5EF4-FFF2-40B4-BE49-F238E27FC236}">
                <a16:creationId xmlns:a16="http://schemas.microsoft.com/office/drawing/2014/main" id="{2E6C2F34-B600-7491-500A-4428DCFC0502}"/>
              </a:ext>
            </a:extLst>
          </p:cNvPr>
          <p:cNvSpPr/>
          <p:nvPr/>
        </p:nvSpPr>
        <p:spPr>
          <a:xfrm flipH="1">
            <a:off x="3236835" y="1345526"/>
            <a:ext cx="2624362" cy="749976"/>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smtClean="0">
                <a:solidFill>
                  <a:srgbClr val="FF7300"/>
                </a:solidFill>
                <a:latin typeface="IBM Plex Sans Arabic"/>
                <a:cs typeface="IBM Plex Sans Arabic"/>
                <a:sym typeface="IBM Plex Sans Arabic"/>
              </a:rPr>
              <a:t>2</a:t>
            </a:r>
            <a:r>
              <a:rPr lang="ar-SA" sz="1563" b="1" dirty="0" smtClean="0">
                <a:solidFill>
                  <a:srgbClr val="FF7300"/>
                </a:solidFill>
                <a:latin typeface="IBM Plex Sans Arabic"/>
                <a:cs typeface="IBM Plex Sans Arabic"/>
                <a:sym typeface="IBM Plex Sans Arabic"/>
              </a:rPr>
              <a:t>-</a:t>
            </a:r>
            <a:r>
              <a:rPr lang="ar-AE" sz="1563" b="1" dirty="0" smtClean="0">
                <a:solidFill>
                  <a:srgbClr val="FF7300"/>
                </a:solidFill>
                <a:latin typeface="IBM Plex Sans Arabic"/>
                <a:cs typeface="IBM Plex Sans Arabic"/>
                <a:sym typeface="IBM Plex Sans Arabic"/>
              </a:rPr>
              <a:t> </a:t>
            </a:r>
            <a:r>
              <a:rPr lang="ar-AE" sz="1563" b="1" dirty="0">
                <a:solidFill>
                  <a:srgbClr val="FF7300"/>
                </a:solidFill>
                <a:latin typeface="IBM Plex Sans Arabic"/>
                <a:cs typeface="IBM Plex Sans Arabic"/>
                <a:sym typeface="IBM Plex Sans Arabic"/>
              </a:rPr>
              <a:t>نظام التفاوض الذكي</a:t>
            </a:r>
            <a:endParaRPr lang="ar" sz="1563" b="1" dirty="0">
              <a:solidFill>
                <a:schemeClr val="lt1"/>
              </a:solidFill>
              <a:latin typeface="IBM Plex Sans Arabic"/>
              <a:cs typeface="IBM Plex Sans Arabic"/>
              <a:sym typeface="IBM Plex Sans Arabic"/>
            </a:endParaRPr>
          </a:p>
        </p:txBody>
      </p:sp>
      <p:sp>
        <p:nvSpPr>
          <p:cNvPr id="6" name="Google Shape;101;p17">
            <a:extLst>
              <a:ext uri="{FF2B5EF4-FFF2-40B4-BE49-F238E27FC236}">
                <a16:creationId xmlns:a16="http://schemas.microsoft.com/office/drawing/2014/main" id="{55937861-A501-FB05-7C76-01C63A0CB717}"/>
              </a:ext>
            </a:extLst>
          </p:cNvPr>
          <p:cNvSpPr/>
          <p:nvPr/>
        </p:nvSpPr>
        <p:spPr>
          <a:xfrm flipH="1">
            <a:off x="184157" y="1345525"/>
            <a:ext cx="2624362" cy="749976"/>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smtClean="0">
                <a:solidFill>
                  <a:srgbClr val="FF7300"/>
                </a:solidFill>
                <a:latin typeface="IBM Plex Sans Arabic"/>
                <a:cs typeface="IBM Plex Sans Arabic"/>
                <a:sym typeface="IBM Plex Sans Arabic"/>
              </a:rPr>
              <a:t>3</a:t>
            </a:r>
            <a:r>
              <a:rPr lang="ar-SA" sz="1563" b="1" dirty="0" smtClean="0">
                <a:solidFill>
                  <a:srgbClr val="FF7300"/>
                </a:solidFill>
                <a:latin typeface="IBM Plex Sans Arabic"/>
                <a:cs typeface="IBM Plex Sans Arabic"/>
                <a:sym typeface="IBM Plex Sans Arabic"/>
              </a:rPr>
              <a:t>-</a:t>
            </a:r>
            <a:r>
              <a:rPr lang="ar-AE" sz="1563" b="1" dirty="0" smtClean="0">
                <a:solidFill>
                  <a:srgbClr val="FF7300"/>
                </a:solidFill>
                <a:latin typeface="IBM Plex Sans Arabic"/>
                <a:cs typeface="IBM Plex Sans Arabic"/>
                <a:sym typeface="IBM Plex Sans Arabic"/>
              </a:rPr>
              <a:t> </a:t>
            </a:r>
            <a:r>
              <a:rPr lang="ar-AE" sz="1563" b="1" dirty="0">
                <a:solidFill>
                  <a:srgbClr val="FF7300"/>
                </a:solidFill>
                <a:latin typeface="IBM Plex Sans Arabic"/>
                <a:cs typeface="IBM Plex Sans Arabic"/>
                <a:sym typeface="IBM Plex Sans Arabic"/>
              </a:rPr>
              <a:t>الأسر المتعثرة والفئات الإنسانية</a:t>
            </a:r>
            <a:endParaRPr lang="ar" sz="1563" b="1" dirty="0">
              <a:solidFill>
                <a:schemeClr val="lt1"/>
              </a:solidFill>
              <a:latin typeface="IBM Plex Sans Arabic"/>
              <a:cs typeface="IBM Plex Sans Arabic"/>
              <a:sym typeface="IBM Plex Sans Arabic"/>
            </a:endParaRPr>
          </a:p>
        </p:txBody>
      </p:sp>
      <p:sp>
        <p:nvSpPr>
          <p:cNvPr id="10" name="Google Shape;102;p17">
            <a:extLst>
              <a:ext uri="{FF2B5EF4-FFF2-40B4-BE49-F238E27FC236}">
                <a16:creationId xmlns:a16="http://schemas.microsoft.com/office/drawing/2014/main" id="{23B80883-E2A5-98A8-8F1E-6FDE39BED5E2}"/>
              </a:ext>
            </a:extLst>
          </p:cNvPr>
          <p:cNvSpPr txBox="1"/>
          <p:nvPr/>
        </p:nvSpPr>
        <p:spPr>
          <a:xfrm flipH="1">
            <a:off x="6289513" y="2255066"/>
            <a:ext cx="2624362" cy="2263897"/>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تتوسّع المنصة لتصبح مظلة مالية–إنسانية موحّدة تخدم كافة قطاعات الوزارة التي تتعامل مع الغرامات، المخالفات، المطالبات المالية، والتبرعات. ومنها: المرور، الأمن العام، الدفاع المدني، الأمن البيئي، الجوازات، مكافحة المخدرات، إلخ.</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إدارة مركزية للمدفوعات بين القطاعات لرفع الكفاءة المالية وتقليل الهدر.</a:t>
            </a:r>
          </a:p>
        </p:txBody>
      </p:sp>
      <p:sp>
        <p:nvSpPr>
          <p:cNvPr id="12" name="Google Shape;102;p17">
            <a:extLst>
              <a:ext uri="{FF2B5EF4-FFF2-40B4-BE49-F238E27FC236}">
                <a16:creationId xmlns:a16="http://schemas.microsoft.com/office/drawing/2014/main" id="{6BB63A69-9DE5-7635-39EB-07A2AA76C76F}"/>
              </a:ext>
            </a:extLst>
          </p:cNvPr>
          <p:cNvSpPr txBox="1"/>
          <p:nvPr/>
        </p:nvSpPr>
        <p:spPr>
          <a:xfrm flipH="1">
            <a:off x="3098042" y="2255066"/>
            <a:ext cx="2786139" cy="2888434"/>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dirty="0">
                <a:solidFill>
                  <a:schemeClr val="bg1"/>
                </a:solidFill>
                <a:latin typeface="IBM Plex Sans Arabic"/>
                <a:ea typeface="IBM Plex Sans Arabic"/>
                <a:cs typeface="IBM Plex Sans Arabic"/>
                <a:sym typeface="IBM Plex Sans Arabic"/>
              </a:rPr>
              <a:t>رفع كفاءة التفاوض بين الجهات والمستفيدين عبر نماذج تقلل الاجتهاد الشخصي. دعم جهات التفاوض في:</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تحسين تخفيض المطالبات المالية.</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تقديم خيارات عادلة للمستفيدين.</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رفع عدد الحالات التي يمكن سدادها بميزانيات أقل.</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التفاوض يشمل: (المتبرّع، أصحاب المطالبات، النزلاء/المتعثرون).</a:t>
            </a:r>
          </a:p>
        </p:txBody>
      </p:sp>
      <p:sp>
        <p:nvSpPr>
          <p:cNvPr id="13" name="Google Shape;102;p17">
            <a:extLst>
              <a:ext uri="{FF2B5EF4-FFF2-40B4-BE49-F238E27FC236}">
                <a16:creationId xmlns:a16="http://schemas.microsoft.com/office/drawing/2014/main" id="{594A44B6-367B-DE17-BE44-DFDDB6E6CBDC}"/>
              </a:ext>
            </a:extLst>
          </p:cNvPr>
          <p:cNvSpPr txBox="1"/>
          <p:nvPr/>
        </p:nvSpPr>
        <p:spPr>
          <a:xfrm flipH="1">
            <a:off x="230125" y="2255066"/>
            <a:ext cx="2624362" cy="2772997"/>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معالجة شريحة واسعة من الأسر غير القادرة على سداد المخالفات أو الغرامات أو الالتزامات المالية المرتبطة بالوزارة.</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تقليل المخاطر الاجتماعية الناتجة عن تراكم الديون والغرامات (إيقاف الخدمات – السجلات المالية – التعثر).</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منح الأسر مسارًا للالتزام والسداد عبر أدوات مثل (الاستقطاع الشهري – نقاط الولاء ).</a:t>
            </a:r>
          </a:p>
        </p:txBody>
      </p:sp>
    </p:spTree>
    <p:extLst>
      <p:ext uri="{BB962C8B-B14F-4D97-AF65-F5344CB8AC3E}">
        <p14:creationId xmlns:p14="http://schemas.microsoft.com/office/powerpoint/2010/main" val="37766751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ED59930C-5A04-1646-C965-3BFC7AB007CF}"/>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8ED33C57-E9E2-0F18-8F30-3630089C0D0C}"/>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dirty="0">
                <a:solidFill>
                  <a:srgbClr val="FF7300"/>
                </a:solidFill>
                <a:latin typeface="IBM Plex Sans Arabic"/>
                <a:ea typeface="IBM Plex Sans Arabic"/>
                <a:cs typeface="IBM Plex Sans Arabic"/>
                <a:sym typeface="IBM Plex Sans Arabic"/>
              </a:rPr>
              <a:t>تنويع مصادر الدخل</a:t>
            </a:r>
          </a:p>
        </p:txBody>
      </p:sp>
      <p:sp>
        <p:nvSpPr>
          <p:cNvPr id="4" name="Google Shape;211;p20">
            <a:extLst>
              <a:ext uri="{FF2B5EF4-FFF2-40B4-BE49-F238E27FC236}">
                <a16:creationId xmlns:a16="http://schemas.microsoft.com/office/drawing/2014/main" id="{53203073-0854-E125-63AA-9436F6FF5034}"/>
              </a:ext>
            </a:extLst>
          </p:cNvPr>
          <p:cNvSpPr txBox="1"/>
          <p:nvPr/>
        </p:nvSpPr>
        <p:spPr>
          <a:xfrm>
            <a:off x="138425" y="624537"/>
            <a:ext cx="8775450" cy="406200"/>
          </a:xfrm>
          <a:prstGeom prst="rect">
            <a:avLst/>
          </a:prstGeom>
          <a:noFill/>
          <a:ln>
            <a:noFill/>
          </a:ln>
        </p:spPr>
        <p:txBody>
          <a:bodyPr spcFirstLastPara="1" wrap="square" lIns="91700" tIns="91700" rIns="91700" bIns="91700" anchor="t" anchorCtr="0">
            <a:noAutofit/>
          </a:bodyPr>
          <a:lstStyle/>
          <a:p>
            <a:pPr lvl="0" algn="r" rtl="1"/>
            <a:r>
              <a:rPr lang="ar-SA" sz="2000" dirty="0">
                <a:solidFill>
                  <a:srgbClr val="FFCB00"/>
                </a:solidFill>
                <a:latin typeface="IBM Plex Sans Arabic"/>
                <a:ea typeface="IBM Plex Sans Arabic"/>
                <a:cs typeface="IBM Plex Sans Arabic"/>
                <a:sym typeface="IBM Plex Sans Arabic"/>
              </a:rPr>
              <a:t>تعمل المنصة على بناء منظومة مالية أكثر استدامة عبر توسيع وتنويع مصادر الدخل لتشمل:</a:t>
            </a:r>
          </a:p>
        </p:txBody>
      </p:sp>
      <p:sp>
        <p:nvSpPr>
          <p:cNvPr id="6" name="Google Shape;100;p17"/>
          <p:cNvSpPr txBox="1"/>
          <p:nvPr/>
        </p:nvSpPr>
        <p:spPr>
          <a:xfrm flipH="1">
            <a:off x="3378284" y="1309704"/>
            <a:ext cx="4939428"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نقاط البيع (</a:t>
            </a:r>
            <a:r>
              <a:rPr lang="en-US" sz="1828" dirty="0">
                <a:solidFill>
                  <a:schemeClr val="lt1"/>
                </a:solidFill>
                <a:latin typeface="IBM Plex Sans Arabic"/>
                <a:ea typeface="IBM Plex Sans Arabic"/>
                <a:cs typeface="IBM Plex Sans Arabic"/>
                <a:sym typeface="IBM Plex Sans Arabic"/>
              </a:rPr>
              <a:t>POS Donation</a:t>
            </a:r>
            <a:r>
              <a:rPr lang="ar-SA" sz="1828" dirty="0">
                <a:solidFill>
                  <a:schemeClr val="lt1"/>
                </a:solidFill>
                <a:latin typeface="IBM Plex Sans Arabic"/>
                <a:ea typeface="IBM Plex Sans Arabic"/>
                <a:cs typeface="IBM Plex Sans Arabic"/>
                <a:sym typeface="IBM Plex Sans Arabic"/>
              </a:rPr>
              <a:t> / التبرع بالهللات)</a:t>
            </a:r>
            <a:endParaRPr sz="1828" dirty="0">
              <a:solidFill>
                <a:schemeClr val="lt1"/>
              </a:solidFill>
              <a:latin typeface="IBM Plex Sans Arabic"/>
              <a:ea typeface="IBM Plex Sans Arabic"/>
              <a:cs typeface="IBM Plex Sans Arabic"/>
              <a:sym typeface="IBM Plex Sans Arabic"/>
            </a:endParaRPr>
          </a:p>
        </p:txBody>
      </p:sp>
      <p:sp>
        <p:nvSpPr>
          <p:cNvPr id="7" name="Google Shape;101;p17"/>
          <p:cNvSpPr/>
          <p:nvPr/>
        </p:nvSpPr>
        <p:spPr>
          <a:xfrm flipH="1">
            <a:off x="8498185" y="1309704"/>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1</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8" name="Google Shape;102;p17"/>
          <p:cNvSpPr txBox="1"/>
          <p:nvPr/>
        </p:nvSpPr>
        <p:spPr>
          <a:xfrm flipH="1">
            <a:off x="3378284" y="1828354"/>
            <a:ext cx="4939428"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نقاط الولاء والمكافآت</a:t>
            </a:r>
            <a:endParaRPr sz="1828" dirty="0">
              <a:solidFill>
                <a:schemeClr val="lt1"/>
              </a:solidFill>
              <a:latin typeface="IBM Plex Sans Arabic"/>
              <a:ea typeface="IBM Plex Sans Arabic"/>
              <a:cs typeface="IBM Plex Sans Arabic"/>
              <a:sym typeface="IBM Plex Sans Arabic"/>
            </a:endParaRPr>
          </a:p>
        </p:txBody>
      </p:sp>
      <p:sp>
        <p:nvSpPr>
          <p:cNvPr id="9" name="Google Shape;103;p17"/>
          <p:cNvSpPr/>
          <p:nvPr/>
        </p:nvSpPr>
        <p:spPr>
          <a:xfrm flipH="1">
            <a:off x="8498185" y="1828354"/>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2</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0" name="Google Shape;104;p17"/>
          <p:cNvSpPr txBox="1"/>
          <p:nvPr/>
        </p:nvSpPr>
        <p:spPr>
          <a:xfrm flipH="1">
            <a:off x="3378284" y="2347004"/>
            <a:ext cx="4939428"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منصات العمل التطوعي</a:t>
            </a:r>
            <a:endParaRPr sz="1828" dirty="0">
              <a:solidFill>
                <a:schemeClr val="lt1"/>
              </a:solidFill>
              <a:latin typeface="IBM Plex Sans Arabic"/>
              <a:ea typeface="IBM Plex Sans Arabic"/>
              <a:cs typeface="IBM Plex Sans Arabic"/>
              <a:sym typeface="IBM Plex Sans Arabic"/>
            </a:endParaRPr>
          </a:p>
        </p:txBody>
      </p:sp>
      <p:sp>
        <p:nvSpPr>
          <p:cNvPr id="11" name="Google Shape;105;p17"/>
          <p:cNvSpPr/>
          <p:nvPr/>
        </p:nvSpPr>
        <p:spPr>
          <a:xfrm flipH="1">
            <a:off x="8500775" y="2347004"/>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3</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2" name="Google Shape;106;p17"/>
          <p:cNvSpPr txBox="1"/>
          <p:nvPr/>
        </p:nvSpPr>
        <p:spPr>
          <a:xfrm flipH="1">
            <a:off x="3378284" y="2865654"/>
            <a:ext cx="4939428"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الجمعيات الخيرية والشركاء الاجتماعيون</a:t>
            </a:r>
            <a:endParaRPr sz="1828" dirty="0">
              <a:solidFill>
                <a:schemeClr val="lt1"/>
              </a:solidFill>
              <a:latin typeface="IBM Plex Sans Arabic"/>
              <a:ea typeface="IBM Plex Sans Arabic"/>
              <a:cs typeface="IBM Plex Sans Arabic"/>
              <a:sym typeface="IBM Plex Sans Arabic"/>
            </a:endParaRPr>
          </a:p>
        </p:txBody>
      </p:sp>
      <p:sp>
        <p:nvSpPr>
          <p:cNvPr id="13" name="Google Shape;107;p17"/>
          <p:cNvSpPr/>
          <p:nvPr/>
        </p:nvSpPr>
        <p:spPr>
          <a:xfrm flipH="1">
            <a:off x="8498185" y="2865654"/>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 sz="1563" b="1" i="0" u="none" strike="noStrike" cap="none" dirty="0">
                <a:solidFill>
                  <a:schemeClr val="lt1"/>
                </a:solidFill>
                <a:latin typeface="IBM Plex Sans Arabic"/>
                <a:ea typeface="IBM Plex Sans Arabic"/>
                <a:cs typeface="IBM Plex Sans Arabic"/>
                <a:sym typeface="IBM Plex Sans Arabic"/>
              </a:rPr>
              <a:t>4</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20" name="Google Shape;102;p17"/>
          <p:cNvSpPr txBox="1"/>
          <p:nvPr/>
        </p:nvSpPr>
        <p:spPr>
          <a:xfrm flipH="1">
            <a:off x="3378284" y="3383626"/>
            <a:ext cx="4939428"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الاستقطاع الشهري</a:t>
            </a:r>
            <a:endParaRPr sz="1828" dirty="0">
              <a:solidFill>
                <a:schemeClr val="lt1"/>
              </a:solidFill>
              <a:latin typeface="IBM Plex Sans Arabic"/>
              <a:ea typeface="IBM Plex Sans Arabic"/>
              <a:cs typeface="IBM Plex Sans Arabic"/>
              <a:sym typeface="IBM Plex Sans Arabic"/>
            </a:endParaRPr>
          </a:p>
        </p:txBody>
      </p:sp>
      <p:sp>
        <p:nvSpPr>
          <p:cNvPr id="21" name="Google Shape;103;p17"/>
          <p:cNvSpPr/>
          <p:nvPr/>
        </p:nvSpPr>
        <p:spPr>
          <a:xfrm flipH="1">
            <a:off x="8498185" y="3383626"/>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5</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22" name="Google Shape;104;p17"/>
          <p:cNvSpPr txBox="1"/>
          <p:nvPr/>
        </p:nvSpPr>
        <p:spPr>
          <a:xfrm flipH="1">
            <a:off x="3378284" y="3901598"/>
            <a:ext cx="4939428"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التبرع داخل البنوك والحسابات</a:t>
            </a:r>
            <a:endParaRPr sz="1828" dirty="0">
              <a:solidFill>
                <a:schemeClr val="lt1"/>
              </a:solidFill>
              <a:latin typeface="IBM Plex Sans Arabic"/>
              <a:ea typeface="IBM Plex Sans Arabic"/>
              <a:cs typeface="IBM Plex Sans Arabic"/>
              <a:sym typeface="IBM Plex Sans Arabic"/>
            </a:endParaRPr>
          </a:p>
        </p:txBody>
      </p:sp>
      <p:sp>
        <p:nvSpPr>
          <p:cNvPr id="23" name="Google Shape;105;p17"/>
          <p:cNvSpPr/>
          <p:nvPr/>
        </p:nvSpPr>
        <p:spPr>
          <a:xfrm flipH="1">
            <a:off x="8500775" y="3901598"/>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6</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24" name="Google Shape;106;p17"/>
          <p:cNvSpPr txBox="1"/>
          <p:nvPr/>
        </p:nvSpPr>
        <p:spPr>
          <a:xfrm flipH="1">
            <a:off x="3378284" y="4419570"/>
            <a:ext cx="4939428"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الهبات والمساهمات المؤسسية</a:t>
            </a:r>
            <a:endParaRPr sz="1828" dirty="0">
              <a:solidFill>
                <a:schemeClr val="lt1"/>
              </a:solidFill>
              <a:latin typeface="IBM Plex Sans Arabic"/>
              <a:ea typeface="IBM Plex Sans Arabic"/>
              <a:cs typeface="IBM Plex Sans Arabic"/>
              <a:sym typeface="IBM Plex Sans Arabic"/>
            </a:endParaRPr>
          </a:p>
        </p:txBody>
      </p:sp>
      <p:sp>
        <p:nvSpPr>
          <p:cNvPr id="25" name="Google Shape;107;p17"/>
          <p:cNvSpPr/>
          <p:nvPr/>
        </p:nvSpPr>
        <p:spPr>
          <a:xfrm flipH="1">
            <a:off x="8498185" y="4419570"/>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7</a:t>
            </a:r>
            <a:endParaRPr sz="1563" b="1" i="0" u="none" strike="noStrike" cap="none" dirty="0">
              <a:solidFill>
                <a:schemeClr val="lt1"/>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1060347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ED59930C-5A04-1646-C965-3BFC7AB007CF}"/>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8ED33C57-E9E2-0F18-8F30-3630089C0D0C}"/>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a:solidFill>
                  <a:srgbClr val="FF7300"/>
                </a:solidFill>
                <a:latin typeface="IBM Plex Sans Arabic"/>
                <a:ea typeface="IBM Plex Sans Arabic"/>
                <a:cs typeface="IBM Plex Sans Arabic"/>
                <a:sym typeface="IBM Plex Sans Arabic"/>
              </a:rPr>
              <a:t>تنويع مصادر الدخل</a:t>
            </a:r>
          </a:p>
        </p:txBody>
      </p:sp>
      <p:sp>
        <p:nvSpPr>
          <p:cNvPr id="6" name="Google Shape;100;p17"/>
          <p:cNvSpPr txBox="1"/>
          <p:nvPr/>
        </p:nvSpPr>
        <p:spPr>
          <a:xfrm flipH="1">
            <a:off x="3898232" y="688502"/>
            <a:ext cx="4422070"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نقاط البيع (</a:t>
            </a:r>
            <a:r>
              <a:rPr lang="en-US" sz="1828" dirty="0">
                <a:solidFill>
                  <a:schemeClr val="lt1"/>
                </a:solidFill>
                <a:latin typeface="IBM Plex Sans Arabic"/>
                <a:ea typeface="IBM Plex Sans Arabic"/>
                <a:cs typeface="IBM Plex Sans Arabic"/>
                <a:sym typeface="IBM Plex Sans Arabic"/>
              </a:rPr>
              <a:t>POS Donation</a:t>
            </a:r>
            <a:r>
              <a:rPr lang="ar-SA" sz="1828" dirty="0">
                <a:solidFill>
                  <a:schemeClr val="lt1"/>
                </a:solidFill>
                <a:latin typeface="IBM Plex Sans Arabic"/>
                <a:ea typeface="IBM Plex Sans Arabic"/>
                <a:cs typeface="IBM Plex Sans Arabic"/>
                <a:sym typeface="IBM Plex Sans Arabic"/>
              </a:rPr>
              <a:t> / التبرع بالهللات)</a:t>
            </a:r>
            <a:endParaRPr sz="1828" dirty="0">
              <a:solidFill>
                <a:schemeClr val="lt1"/>
              </a:solidFill>
              <a:latin typeface="IBM Plex Sans Arabic"/>
              <a:ea typeface="IBM Plex Sans Arabic"/>
              <a:cs typeface="IBM Plex Sans Arabic"/>
              <a:sym typeface="IBM Plex Sans Arabic"/>
            </a:endParaRPr>
          </a:p>
        </p:txBody>
      </p:sp>
      <p:sp>
        <p:nvSpPr>
          <p:cNvPr id="7" name="Google Shape;101;p17"/>
          <p:cNvSpPr/>
          <p:nvPr/>
        </p:nvSpPr>
        <p:spPr>
          <a:xfrm flipH="1">
            <a:off x="8500775" y="688502"/>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1</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8" name="Google Shape;102;p17"/>
          <p:cNvSpPr txBox="1"/>
          <p:nvPr/>
        </p:nvSpPr>
        <p:spPr>
          <a:xfrm flipH="1">
            <a:off x="4638761" y="1810473"/>
            <a:ext cx="4275114" cy="1859159"/>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600" dirty="0">
                <a:solidFill>
                  <a:schemeClr val="bg1"/>
                </a:solidFill>
                <a:latin typeface="IBM Plex Sans Arabic"/>
                <a:ea typeface="IBM Plex Sans Arabic"/>
                <a:cs typeface="IBM Plex Sans Arabic"/>
                <a:sym typeface="IBM Plex Sans Arabic"/>
              </a:rPr>
              <a:t>جمالي المبالغ المحتملة عبر نقاط البيع إذا فُعّل نظام التبرع بباقي الهلل بشكل تلقائي لجميع عمليات الدفع الرقمي:</a:t>
            </a:r>
          </a:p>
          <a:p>
            <a:pPr lvl="0" algn="just" rtl="1">
              <a:buClr>
                <a:schemeClr val="bg1"/>
              </a:buClr>
            </a:pPr>
            <a:endParaRPr lang="ar-SA" sz="1600" b="1" dirty="0">
              <a:solidFill>
                <a:schemeClr val="bg1"/>
              </a:solidFill>
              <a:latin typeface="IBM Plex Sans Arabic"/>
              <a:ea typeface="IBM Plex Sans Arabic"/>
              <a:cs typeface="IBM Plex Sans Arabic"/>
              <a:sym typeface="IBM Plex Sans Arabic"/>
            </a:endParaRPr>
          </a:p>
          <a:p>
            <a:pPr marL="171450" lvl="0" indent="-171450" algn="just" rtl="1">
              <a:buClr>
                <a:schemeClr val="bg1"/>
              </a:buClr>
              <a:buFont typeface="Arial" panose="020B0604020202020204" pitchFamily="34" charset="0"/>
              <a:buChar char="•"/>
            </a:pPr>
            <a:r>
              <a:rPr lang="ar-SA" sz="1600" dirty="0">
                <a:solidFill>
                  <a:schemeClr val="bg1"/>
                </a:solidFill>
                <a:latin typeface="IBM Plex Sans Arabic"/>
                <a:ea typeface="IBM Plex Sans Arabic"/>
                <a:cs typeface="IBM Plex Sans Arabic"/>
                <a:sym typeface="IBM Plex Sans Arabic"/>
              </a:rPr>
              <a:t>2.24 مليار ريال سنوياً (25 هللة للعملية)</a:t>
            </a:r>
          </a:p>
          <a:p>
            <a:pPr marL="171450" lvl="0" indent="-171450" algn="just" rtl="1">
              <a:buClr>
                <a:schemeClr val="bg1"/>
              </a:buClr>
              <a:buFont typeface="Arial" panose="020B0604020202020204" pitchFamily="34" charset="0"/>
              <a:buChar char="•"/>
            </a:pPr>
            <a:r>
              <a:rPr lang="ar-SA" sz="1600" dirty="0">
                <a:solidFill>
                  <a:schemeClr val="bg1"/>
                </a:solidFill>
                <a:latin typeface="IBM Plex Sans Arabic"/>
                <a:ea typeface="IBM Plex Sans Arabic"/>
                <a:cs typeface="IBM Plex Sans Arabic"/>
                <a:sym typeface="IBM Plex Sans Arabic"/>
              </a:rPr>
              <a:t>4.48 مليار ريال سنوياً (50 هللة للعملية)</a:t>
            </a:r>
          </a:p>
          <a:p>
            <a:pPr marL="171450" lvl="0" indent="-171450" algn="just" rtl="1">
              <a:buClr>
                <a:schemeClr val="bg1"/>
              </a:buClr>
              <a:buFont typeface="Arial" panose="020B0604020202020204" pitchFamily="34" charset="0"/>
              <a:buChar char="•"/>
            </a:pPr>
            <a:r>
              <a:rPr lang="ar-SA" sz="1600" dirty="0">
                <a:solidFill>
                  <a:schemeClr val="bg1"/>
                </a:solidFill>
                <a:latin typeface="IBM Plex Sans Arabic"/>
                <a:ea typeface="IBM Plex Sans Arabic"/>
                <a:cs typeface="IBM Plex Sans Arabic"/>
                <a:sym typeface="IBM Plex Sans Arabic"/>
              </a:rPr>
              <a:t>6.72 مليار ريال سنوياً (75 هللة للعملية)</a:t>
            </a:r>
          </a:p>
        </p:txBody>
      </p:sp>
      <p:sp>
        <p:nvSpPr>
          <p:cNvPr id="9" name="Google Shape;103;p17"/>
          <p:cNvSpPr/>
          <p:nvPr/>
        </p:nvSpPr>
        <p:spPr>
          <a:xfrm flipH="1">
            <a:off x="4638761" y="118026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الفرصة المتاحة (وفق دراسات رسمية 2023)</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8" name="Google Shape;103;p17"/>
          <p:cNvSpPr/>
          <p:nvPr/>
        </p:nvSpPr>
        <p:spPr>
          <a:xfrm flipH="1">
            <a:off x="74782" y="118026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الوضع الحالي في السوق السعودي</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26" name="Google Shape;103;p17"/>
          <p:cNvSpPr/>
          <p:nvPr/>
        </p:nvSpPr>
        <p:spPr>
          <a:xfrm flipH="1">
            <a:off x="568076" y="1810473"/>
            <a:ext cx="3164303"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chemeClr val="lt1"/>
                </a:solidFill>
                <a:latin typeface="IBM Plex Sans Arabic"/>
                <a:ea typeface="IBM Plex Sans Arabic"/>
                <a:cs typeface="IBM Plex Sans Arabic"/>
                <a:sym typeface="IBM Plex Sans Arabic"/>
              </a:rPr>
              <a:t>بنده – برنامج "دع الباقي لهم":</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27" name="Google Shape;102;p17"/>
          <p:cNvSpPr txBox="1"/>
          <p:nvPr/>
        </p:nvSpPr>
        <p:spPr>
          <a:xfrm flipH="1">
            <a:off x="393404" y="2299239"/>
            <a:ext cx="3338973" cy="702353"/>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3.1 مليون ريال (عام 2023)</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إجمالي ما جُمع منذ 2006: 89 مليون ريال</a:t>
            </a:r>
          </a:p>
        </p:txBody>
      </p:sp>
      <p:sp>
        <p:nvSpPr>
          <p:cNvPr id="28" name="Google Shape;103;p17"/>
          <p:cNvSpPr/>
          <p:nvPr/>
        </p:nvSpPr>
        <p:spPr>
          <a:xfrm flipH="1">
            <a:off x="568075" y="3001592"/>
            <a:ext cx="3164303"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chemeClr val="lt1"/>
                </a:solidFill>
                <a:latin typeface="IBM Plex Sans Arabic"/>
                <a:ea typeface="IBM Plex Sans Arabic"/>
                <a:cs typeface="IBM Plex Sans Arabic"/>
                <a:sym typeface="IBM Plex Sans Arabic"/>
              </a:rPr>
              <a:t>العثيم – برنامج الهلل:</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29" name="Google Shape;102;p17"/>
          <p:cNvSpPr txBox="1"/>
          <p:nvPr/>
        </p:nvSpPr>
        <p:spPr>
          <a:xfrm flipH="1">
            <a:off x="-2" y="3490359"/>
            <a:ext cx="3732375" cy="819982"/>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278 ألف ريال (عام 2023)</a:t>
            </a:r>
          </a:p>
          <a:p>
            <a:pPr marL="342900" lvl="0" indent="-342900" algn="just" rtl="1">
              <a:buClr>
                <a:schemeClr val="bg1"/>
              </a:buClr>
              <a:buFont typeface="Arial" panose="020B0604020202020204" pitchFamily="34" charset="0"/>
              <a:buChar char="•"/>
            </a:pPr>
            <a:r>
              <a:rPr lang="ar-SA" dirty="0">
                <a:solidFill>
                  <a:schemeClr val="bg1"/>
                </a:solidFill>
                <a:latin typeface="IBM Plex Sans Arabic"/>
                <a:ea typeface="IBM Plex Sans Arabic"/>
                <a:cs typeface="IBM Plex Sans Arabic"/>
                <a:sym typeface="IBM Plex Sans Arabic"/>
              </a:rPr>
              <a:t>انخفاض 53% مقارنة بعام 2016</a:t>
            </a:r>
          </a:p>
          <a:p>
            <a:pPr lvl="0" algn="just" rtl="1">
              <a:buClr>
                <a:schemeClr val="bg1"/>
              </a:buClr>
            </a:pPr>
            <a:r>
              <a:rPr lang="ar-SA" dirty="0">
                <a:solidFill>
                  <a:schemeClr val="bg1"/>
                </a:solidFill>
                <a:latin typeface="IBM Plex Sans Arabic"/>
                <a:ea typeface="IBM Plex Sans Arabic"/>
                <a:cs typeface="IBM Plex Sans Arabic"/>
                <a:sym typeface="IBM Plex Sans Arabic"/>
              </a:rPr>
              <a:t>مقارنةً بالإمكانات المتاحة (2.2 – 6.7 مليار ريال سنوياً).</a:t>
            </a:r>
          </a:p>
        </p:txBody>
      </p:sp>
      <p:sp>
        <p:nvSpPr>
          <p:cNvPr id="19" name="Rectangle 18"/>
          <p:cNvSpPr/>
          <p:nvPr/>
        </p:nvSpPr>
        <p:spPr>
          <a:xfrm>
            <a:off x="3655113" y="4444654"/>
            <a:ext cx="5488887" cy="630942"/>
          </a:xfrm>
          <a:prstGeom prst="rect">
            <a:avLst/>
          </a:prstGeom>
        </p:spPr>
        <p:txBody>
          <a:bodyPr wrap="square">
            <a:spAutoFit/>
          </a:bodyPr>
          <a:lstStyle/>
          <a:p>
            <a:pPr algn="r" rtl="1"/>
            <a:r>
              <a:rPr lang="ar-SA" sz="700" i="1" dirty="0">
                <a:solidFill>
                  <a:schemeClr val="bg1"/>
                </a:solidFill>
                <a:latin typeface="IBM Plex Sans Arabic"/>
                <a:ea typeface="IBM Plex Sans Arabic"/>
                <a:cs typeface="IBM Plex Sans Arabic"/>
              </a:rPr>
              <a:t>المصادر:</a:t>
            </a:r>
          </a:p>
          <a:p>
            <a:pPr marL="285750" indent="-2857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مذكرة بحثية: “توظيف تطور وسائل الدفع الإلكتروني لتعزيز القطاع غير الربحي وحوكمة جمع التبرعات” – 2024</a:t>
            </a:r>
          </a:p>
          <a:p>
            <a:pPr marL="285750" indent="-2857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نشرة البنك المركزي السعودي – </a:t>
            </a:r>
            <a:r>
              <a:rPr lang="en-US" sz="700" i="1" dirty="0">
                <a:solidFill>
                  <a:schemeClr val="bg2">
                    <a:lumMod val="40000"/>
                    <a:lumOff val="60000"/>
                  </a:schemeClr>
                </a:solidFill>
                <a:latin typeface="IBM Plex Sans Arabic"/>
                <a:ea typeface="IBM Plex Sans Arabic"/>
                <a:cs typeface="IBM Plex Sans Arabic"/>
              </a:rPr>
              <a:t>SAMA POS Statistics 2023</a:t>
            </a:r>
          </a:p>
          <a:p>
            <a:pPr marL="285750" indent="-2857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صحيفة أرقام – تقرير: “باقي الهللات في بنده والعثيم” – 2023</a:t>
            </a:r>
          </a:p>
          <a:p>
            <a:pPr marL="285750" indent="-2857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بيانات شركة بنده + بيانات أسواق العثيم</a:t>
            </a:r>
          </a:p>
        </p:txBody>
      </p:sp>
      <p:sp>
        <p:nvSpPr>
          <p:cNvPr id="30" name="Rectangle 29"/>
          <p:cNvSpPr/>
          <p:nvPr/>
        </p:nvSpPr>
        <p:spPr>
          <a:xfrm>
            <a:off x="74782" y="4622742"/>
            <a:ext cx="4870244" cy="338554"/>
          </a:xfrm>
          <a:prstGeom prst="rect">
            <a:avLst/>
          </a:prstGeom>
        </p:spPr>
        <p:txBody>
          <a:bodyPr wrap="none">
            <a:spAutoFit/>
          </a:bodyPr>
          <a:lstStyle/>
          <a:p>
            <a:pPr lvl="0" algn="just" rtl="1">
              <a:buClr>
                <a:schemeClr val="bg1"/>
              </a:buClr>
            </a:pPr>
            <a:r>
              <a:rPr lang="ar-SA" sz="1600" b="1" dirty="0">
                <a:solidFill>
                  <a:srgbClr val="FF7300"/>
                </a:solidFill>
                <a:latin typeface="IBM Plex Sans Arabic"/>
                <a:ea typeface="IBM Plex Sans Arabic"/>
                <a:cs typeface="IBM Plex Sans Arabic"/>
                <a:sym typeface="IBM Plex Sans Arabic"/>
              </a:rPr>
              <a:t>ما يُجمع حاليًا يُمثل أقل من 0.1% فقط من القدرة الحقيقية</a:t>
            </a:r>
          </a:p>
        </p:txBody>
      </p:sp>
    </p:spTree>
    <p:extLst>
      <p:ext uri="{BB962C8B-B14F-4D97-AF65-F5344CB8AC3E}">
        <p14:creationId xmlns:p14="http://schemas.microsoft.com/office/powerpoint/2010/main" val="655304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ED59930C-5A04-1646-C965-3BFC7AB007CF}"/>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8ED33C57-E9E2-0F18-8F30-3630089C0D0C}"/>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a:solidFill>
                  <a:srgbClr val="FF7300"/>
                </a:solidFill>
                <a:latin typeface="IBM Plex Sans Arabic"/>
                <a:ea typeface="IBM Plex Sans Arabic"/>
                <a:cs typeface="IBM Plex Sans Arabic"/>
                <a:sym typeface="IBM Plex Sans Arabic"/>
              </a:rPr>
              <a:t>تنويع مصادر الدخل</a:t>
            </a:r>
          </a:p>
        </p:txBody>
      </p:sp>
      <p:sp>
        <p:nvSpPr>
          <p:cNvPr id="6" name="Google Shape;100;p17"/>
          <p:cNvSpPr txBox="1"/>
          <p:nvPr/>
        </p:nvSpPr>
        <p:spPr>
          <a:xfrm flipH="1">
            <a:off x="3898232" y="688502"/>
            <a:ext cx="4422070"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نقاط الولاء والمكافآت</a:t>
            </a:r>
          </a:p>
        </p:txBody>
      </p:sp>
      <p:sp>
        <p:nvSpPr>
          <p:cNvPr id="7" name="Google Shape;101;p17"/>
          <p:cNvSpPr/>
          <p:nvPr/>
        </p:nvSpPr>
        <p:spPr>
          <a:xfrm flipH="1">
            <a:off x="8500775" y="688502"/>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2</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8" name="Google Shape;102;p17"/>
          <p:cNvSpPr txBox="1"/>
          <p:nvPr/>
        </p:nvSpPr>
        <p:spPr>
          <a:xfrm flipH="1">
            <a:off x="4510320" y="1672033"/>
            <a:ext cx="4563979" cy="2705016"/>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200" dirty="0">
                <a:solidFill>
                  <a:schemeClr val="bg1"/>
                </a:solidFill>
                <a:latin typeface="IBM Plex Sans Arabic"/>
                <a:ea typeface="IBM Plex Sans Arabic"/>
                <a:cs typeface="IBM Plex Sans Arabic"/>
                <a:sym typeface="IBM Plex Sans Arabic"/>
              </a:rPr>
              <a:t>تشير الدراسات إلى أنّ متوسط النقاط غير المستخدمة سنويًا يتراوح بين 20% إلى 30% من جميع نقاط برامج الولاء عالميًا، وبالاعتماد على بيانات السوق السعودي:</a:t>
            </a:r>
            <a:endParaRPr lang="ar-SA" sz="1200" b="1" dirty="0">
              <a:solidFill>
                <a:schemeClr val="bg1"/>
              </a:solidFill>
              <a:latin typeface="IBM Plex Sans Arabic"/>
              <a:ea typeface="IBM Plex Sans Arabic"/>
              <a:cs typeface="IBM Plex Sans Arabic"/>
              <a:sym typeface="IBM Plex Sans Arabic"/>
            </a:endParaRPr>
          </a:p>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يوجد أكثر من 25 مليون مستخدم لبرامج الولاء (اتصالات – بنوك – متاجر)</a:t>
            </a:r>
          </a:p>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متوسط النقاط غير المستعملة سنويًا للفرد: 3,000 – 7,000 نقطة.</a:t>
            </a:r>
          </a:p>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القيمة النقدية المحوّلة للنقاط (بحسب برامج مثل مكافآت الراجحي،</a:t>
            </a:r>
            <a:r>
              <a:rPr lang="en-US" sz="1200" dirty="0">
                <a:solidFill>
                  <a:schemeClr val="bg1"/>
                </a:solidFill>
                <a:latin typeface="IBM Plex Sans Arabic"/>
                <a:ea typeface="IBM Plex Sans Arabic"/>
                <a:cs typeface="IBM Plex Sans Arabic"/>
                <a:sym typeface="IBM Plex Sans Arabic"/>
              </a:rPr>
              <a:t>):</a:t>
            </a:r>
            <a:r>
              <a:rPr lang="ar-SA" sz="1200" dirty="0">
                <a:solidFill>
                  <a:schemeClr val="bg1"/>
                </a:solidFill>
                <a:latin typeface="IBM Plex Sans Arabic"/>
                <a:ea typeface="IBM Plex Sans Arabic"/>
                <a:cs typeface="IBM Plex Sans Arabic"/>
                <a:sym typeface="IBM Plex Sans Arabic"/>
              </a:rPr>
              <a:t>كل 1,000 نقطة ≈ 10 – 20 ريال.</a:t>
            </a:r>
          </a:p>
          <a:p>
            <a:pPr lvl="0" algn="just" rtl="1">
              <a:buClr>
                <a:schemeClr val="bg1"/>
              </a:buClr>
            </a:pPr>
            <a:endParaRPr lang="ar-SA" sz="1200" dirty="0">
              <a:solidFill>
                <a:schemeClr val="bg1"/>
              </a:solidFill>
              <a:latin typeface="IBM Plex Sans Arabic"/>
              <a:ea typeface="IBM Plex Sans Arabic"/>
              <a:cs typeface="IBM Plex Sans Arabic"/>
              <a:sym typeface="IBM Plex Sans Arabic"/>
            </a:endParaRPr>
          </a:p>
          <a:p>
            <a:pPr lvl="0" algn="just" rtl="1">
              <a:buClr>
                <a:schemeClr val="bg1"/>
              </a:buClr>
            </a:pPr>
            <a:r>
              <a:rPr lang="ar-SA" sz="1200" dirty="0">
                <a:solidFill>
                  <a:schemeClr val="bg1"/>
                </a:solidFill>
                <a:latin typeface="IBM Plex Sans Arabic"/>
                <a:ea typeface="IBM Plex Sans Arabic"/>
                <a:cs typeface="IBM Plex Sans Arabic"/>
                <a:sym typeface="IBM Plex Sans Arabic"/>
              </a:rPr>
              <a:t>بناءً على ذلك الإمكانيات المالية السنوية المتوقعة إذا تم تفعيل التبرع بالنقاط:</a:t>
            </a:r>
          </a:p>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الحد الأدنى: 750 مليون ريال سنويًا</a:t>
            </a:r>
          </a:p>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السيناريو المتوسط: 1.2 مليار ريال سنويًا</a:t>
            </a:r>
          </a:p>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السيناريو المرتفع: 2.1 مليار ريال سنويًا</a:t>
            </a:r>
          </a:p>
          <a:p>
            <a:pPr marL="171450" lvl="0" indent="-171450" algn="just" rtl="1">
              <a:buClr>
                <a:schemeClr val="bg1"/>
              </a:buClr>
              <a:buFont typeface="Arial" panose="020B0604020202020204" pitchFamily="34" charset="0"/>
              <a:buChar char="•"/>
            </a:pPr>
            <a:endParaRPr lang="ar-SA" sz="1200" dirty="0">
              <a:solidFill>
                <a:schemeClr val="bg1"/>
              </a:solidFill>
              <a:latin typeface="IBM Plex Sans Arabic"/>
              <a:ea typeface="IBM Plex Sans Arabic"/>
              <a:cs typeface="IBM Plex Sans Arabic"/>
              <a:sym typeface="IBM Plex Sans Arabic"/>
            </a:endParaRPr>
          </a:p>
          <a:p>
            <a:pPr lvl="0" algn="just" rtl="1">
              <a:buClr>
                <a:schemeClr val="bg1"/>
              </a:buClr>
            </a:pPr>
            <a:r>
              <a:rPr lang="ar-SA" sz="1050" i="1" dirty="0">
                <a:solidFill>
                  <a:schemeClr val="bg1"/>
                </a:solidFill>
                <a:latin typeface="IBM Plex Sans Arabic"/>
                <a:ea typeface="IBM Plex Sans Arabic"/>
                <a:cs typeface="IBM Plex Sans Arabic"/>
                <a:sym typeface="IBM Plex Sans Arabic"/>
              </a:rPr>
              <a:t>أرقام تقديرية تستند إلى: حجم قاعدة المستخدمين، متوسط النقاط الضائعة سنويًا، وقيمة استبدال النقاط في البرامج البنكية والاتصالات.</a:t>
            </a:r>
            <a:endParaRPr sz="1050" i="1" dirty="0">
              <a:solidFill>
                <a:schemeClr val="bg1"/>
              </a:solidFill>
              <a:latin typeface="IBM Plex Sans Arabic"/>
              <a:ea typeface="IBM Plex Sans Arabic"/>
              <a:cs typeface="IBM Plex Sans Arabic"/>
              <a:sym typeface="IBM Plex Sans Arabic"/>
            </a:endParaRPr>
          </a:p>
        </p:txBody>
      </p:sp>
      <p:sp>
        <p:nvSpPr>
          <p:cNvPr id="9" name="Google Shape;103;p17"/>
          <p:cNvSpPr/>
          <p:nvPr/>
        </p:nvSpPr>
        <p:spPr>
          <a:xfrm flipH="1">
            <a:off x="4638761" y="118026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الفرصة المالية المتوقعة (وفق دراسات عالمية ومحلية)</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8" name="Google Shape;103;p17"/>
          <p:cNvSpPr/>
          <p:nvPr/>
        </p:nvSpPr>
        <p:spPr>
          <a:xfrm flipH="1">
            <a:off x="74782" y="118026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الوضع الحالي في السوق السعودي</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26" name="Google Shape;103;p17"/>
          <p:cNvSpPr/>
          <p:nvPr/>
        </p:nvSpPr>
        <p:spPr>
          <a:xfrm flipH="1">
            <a:off x="568076" y="1810473"/>
            <a:ext cx="3164303"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chemeClr val="lt1"/>
                </a:solidFill>
                <a:latin typeface="IBM Plex Sans Arabic"/>
                <a:ea typeface="IBM Plex Sans Arabic"/>
                <a:cs typeface="IBM Plex Sans Arabic"/>
                <a:sym typeface="IBM Plex Sans Arabic"/>
              </a:rPr>
              <a:t>مصرف الراجحي – برنامج مكافأة</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27" name="Google Shape;102;p17"/>
          <p:cNvSpPr txBox="1"/>
          <p:nvPr/>
        </p:nvSpPr>
        <p:spPr>
          <a:xfrm flipH="1">
            <a:off x="74782" y="2299239"/>
            <a:ext cx="3657596" cy="1149457"/>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يتيح التبرع بالنقاط مباشرة للجمعيات.</a:t>
            </a:r>
          </a:p>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يوجد أكثر من 12 مليون عميل للراجحي.</a:t>
            </a:r>
          </a:p>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متوسط النقاط السنوية المكتسبة &gt; 10 مليارات نقطة.</a:t>
            </a:r>
          </a:p>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نسبة النقاط غير المستخدمة تقدّر بـ 25% (ما يقارب 2.5 مليار نقطة = 25–50 مليون ريال سنويًا غير مستغلة).</a:t>
            </a:r>
          </a:p>
        </p:txBody>
      </p:sp>
      <p:sp>
        <p:nvSpPr>
          <p:cNvPr id="28" name="Google Shape;103;p17"/>
          <p:cNvSpPr/>
          <p:nvPr/>
        </p:nvSpPr>
        <p:spPr>
          <a:xfrm flipH="1">
            <a:off x="568080" y="3478291"/>
            <a:ext cx="3164303"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en-US" b="1" dirty="0">
                <a:solidFill>
                  <a:schemeClr val="lt1"/>
                </a:solidFill>
                <a:latin typeface="IBM Plex Sans Arabic"/>
                <a:ea typeface="IBM Plex Sans Arabic"/>
                <a:cs typeface="IBM Plex Sans Arabic"/>
                <a:sym typeface="IBM Plex Sans Arabic"/>
              </a:rPr>
              <a:t> - </a:t>
            </a:r>
            <a:r>
              <a:rPr lang="en-US" b="1" dirty="0" err="1">
                <a:solidFill>
                  <a:schemeClr val="lt1"/>
                </a:solidFill>
                <a:latin typeface="IBM Plex Sans Arabic"/>
                <a:ea typeface="IBM Plex Sans Arabic"/>
                <a:cs typeface="IBM Plex Sans Arabic"/>
                <a:sym typeface="IBM Plex Sans Arabic"/>
              </a:rPr>
              <a:t>stc</a:t>
            </a:r>
            <a:r>
              <a:rPr lang="en-US" b="1" dirty="0">
                <a:solidFill>
                  <a:schemeClr val="lt1"/>
                </a:solidFill>
                <a:latin typeface="IBM Plex Sans Arabic"/>
                <a:ea typeface="IBM Plex Sans Arabic"/>
                <a:cs typeface="IBM Plex Sans Arabic"/>
                <a:sym typeface="IBM Plex Sans Arabic"/>
              </a:rPr>
              <a:t> pay </a:t>
            </a:r>
            <a:r>
              <a:rPr lang="ar-SA" b="1" dirty="0">
                <a:solidFill>
                  <a:schemeClr val="lt1"/>
                </a:solidFill>
                <a:latin typeface="IBM Plex Sans Arabic"/>
                <a:ea typeface="IBM Plex Sans Arabic"/>
                <a:cs typeface="IBM Plex Sans Arabic"/>
                <a:sym typeface="IBM Plex Sans Arabic"/>
              </a:rPr>
              <a:t>نقاط قطاف</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29" name="Google Shape;102;p17"/>
          <p:cNvSpPr txBox="1"/>
          <p:nvPr/>
        </p:nvSpPr>
        <p:spPr>
          <a:xfrm flipH="1">
            <a:off x="228599" y="3967058"/>
            <a:ext cx="3503778" cy="819982"/>
          </a:xfrm>
          <a:prstGeom prst="rect">
            <a:avLst/>
          </a:prstGeom>
          <a:noFill/>
          <a:ln>
            <a:noFill/>
          </a:ln>
        </p:spPr>
        <p:txBody>
          <a:bodyPr spcFirstLastPara="1" wrap="square" lIns="109950" tIns="109950" rIns="109950" bIns="109950" anchor="t" anchorCtr="0">
            <a:noAutofit/>
          </a:bodyPr>
          <a:lstStyle/>
          <a:p>
            <a:pPr marL="342900" lvl="0" indent="-342900" algn="r"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قطاف هي أكبر منظومة نقاط ولاء في المملكة.</a:t>
            </a:r>
          </a:p>
          <a:p>
            <a:pPr marL="342900" lvl="0" indent="-342900" algn="r"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أكثر من 9 مليون مستخدم نشط.</a:t>
            </a:r>
          </a:p>
          <a:p>
            <a:pPr marL="342900" lvl="0" indent="-342900" algn="r"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تقدّر قيمة النقاط غير المصروفة سنويًا بما يعادل:</a:t>
            </a:r>
          </a:p>
          <a:p>
            <a:pPr lvl="0" algn="r" rtl="1">
              <a:buClr>
                <a:schemeClr val="bg1"/>
              </a:buClr>
            </a:pPr>
            <a:r>
              <a:rPr lang="ar-SA" sz="1200" dirty="0">
                <a:solidFill>
                  <a:schemeClr val="bg1"/>
                </a:solidFill>
                <a:latin typeface="IBM Plex Sans Arabic"/>
                <a:ea typeface="IBM Plex Sans Arabic"/>
                <a:cs typeface="IBM Plex Sans Arabic"/>
                <a:sym typeface="IBM Plex Sans Arabic"/>
              </a:rPr>
              <a:t>         40–60 مليون ريال.</a:t>
            </a:r>
          </a:p>
        </p:txBody>
      </p:sp>
      <p:sp>
        <p:nvSpPr>
          <p:cNvPr id="19" name="Rectangle 18"/>
          <p:cNvSpPr/>
          <p:nvPr/>
        </p:nvSpPr>
        <p:spPr>
          <a:xfrm>
            <a:off x="3655113" y="4512558"/>
            <a:ext cx="5488887" cy="630942"/>
          </a:xfrm>
          <a:prstGeom prst="rect">
            <a:avLst/>
          </a:prstGeom>
        </p:spPr>
        <p:txBody>
          <a:bodyPr wrap="square">
            <a:spAutoFit/>
          </a:bodyPr>
          <a:lstStyle/>
          <a:p>
            <a:pPr algn="r" rtl="1"/>
            <a:r>
              <a:rPr lang="ar-SA" sz="700" i="1" dirty="0">
                <a:solidFill>
                  <a:schemeClr val="bg1"/>
                </a:solidFill>
                <a:latin typeface="IBM Plex Sans Arabic"/>
                <a:ea typeface="IBM Plex Sans Arabic"/>
                <a:cs typeface="IBM Plex Sans Arabic"/>
              </a:rPr>
              <a:t>المصادر:</a:t>
            </a:r>
          </a:p>
          <a:p>
            <a:pPr marL="285750" indent="-285750" algn="r" rtl="1">
              <a:buClr>
                <a:schemeClr val="bg2">
                  <a:lumMod val="40000"/>
                  <a:lumOff val="60000"/>
                </a:schemeClr>
              </a:buClr>
              <a:buFont typeface="Arial" panose="020B0604020202020204" pitchFamily="34" charset="0"/>
              <a:buChar char="•"/>
            </a:pPr>
            <a:r>
              <a:rPr lang="en-US" sz="700" i="1" dirty="0">
                <a:solidFill>
                  <a:schemeClr val="bg2">
                    <a:lumMod val="40000"/>
                    <a:lumOff val="60000"/>
                  </a:schemeClr>
                </a:solidFill>
                <a:latin typeface="IBM Plex Sans Arabic"/>
                <a:ea typeface="IBM Plex Sans Arabic"/>
                <a:cs typeface="IBM Plex Sans Arabic"/>
              </a:rPr>
              <a:t>PayPal — Donate to Charity Using Loyalty Points</a:t>
            </a:r>
          </a:p>
          <a:p>
            <a:pPr marL="285750" indent="-285750" algn="r" rtl="1">
              <a:buClr>
                <a:schemeClr val="bg2">
                  <a:lumMod val="40000"/>
                  <a:lumOff val="60000"/>
                </a:schemeClr>
              </a:buClr>
              <a:buFont typeface="Arial" panose="020B0604020202020204" pitchFamily="34" charset="0"/>
              <a:buChar char="•"/>
            </a:pPr>
            <a:r>
              <a:rPr lang="en-US" sz="700" i="1" dirty="0" err="1">
                <a:solidFill>
                  <a:schemeClr val="bg2">
                    <a:lumMod val="40000"/>
                    <a:lumOff val="60000"/>
                  </a:schemeClr>
                </a:solidFill>
                <a:latin typeface="IBM Plex Sans Arabic"/>
                <a:ea typeface="IBM Plex Sans Arabic"/>
                <a:cs typeface="IBM Plex Sans Arabic"/>
              </a:rPr>
              <a:t>Euromonitor</a:t>
            </a:r>
            <a:r>
              <a:rPr lang="en-US" sz="700" i="1" dirty="0">
                <a:solidFill>
                  <a:schemeClr val="bg2">
                    <a:lumMod val="40000"/>
                    <a:lumOff val="60000"/>
                  </a:schemeClr>
                </a:solidFill>
                <a:latin typeface="IBM Plex Sans Arabic"/>
                <a:ea typeface="IBM Plex Sans Arabic"/>
                <a:cs typeface="IBM Plex Sans Arabic"/>
              </a:rPr>
              <a:t> International — Points for Purpose: Micro-donations in Loyalty</a:t>
            </a:r>
            <a:endParaRPr lang="ar-SA" sz="700" i="1" dirty="0">
              <a:solidFill>
                <a:schemeClr val="bg2">
                  <a:lumMod val="40000"/>
                  <a:lumOff val="60000"/>
                </a:schemeClr>
              </a:solidFill>
              <a:latin typeface="IBM Plex Sans Arabic"/>
              <a:ea typeface="IBM Plex Sans Arabic"/>
              <a:cs typeface="IBM Plex Sans Arabic"/>
            </a:endParaRPr>
          </a:p>
          <a:p>
            <a:pPr marL="285750" indent="-2857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مصرف الراجحي — مكافآت الراجحي (2024)</a:t>
            </a:r>
          </a:p>
          <a:p>
            <a:pPr marL="285750" indent="-285750" algn="r" rtl="1">
              <a:buClr>
                <a:schemeClr val="bg2">
                  <a:lumMod val="40000"/>
                  <a:lumOff val="60000"/>
                </a:schemeClr>
              </a:buClr>
              <a:buFont typeface="Arial" panose="020B0604020202020204" pitchFamily="34" charset="0"/>
              <a:buChar char="•"/>
            </a:pPr>
            <a:r>
              <a:rPr lang="en-US" sz="700" i="1" dirty="0" err="1">
                <a:solidFill>
                  <a:schemeClr val="bg2">
                    <a:lumMod val="40000"/>
                    <a:lumOff val="60000"/>
                  </a:schemeClr>
                </a:solidFill>
                <a:latin typeface="IBM Plex Sans Arabic"/>
                <a:ea typeface="IBM Plex Sans Arabic"/>
                <a:cs typeface="IBM Plex Sans Arabic"/>
              </a:rPr>
              <a:t>stc</a:t>
            </a:r>
            <a:r>
              <a:rPr lang="en-US" sz="700" i="1" dirty="0">
                <a:solidFill>
                  <a:schemeClr val="bg2">
                    <a:lumMod val="40000"/>
                    <a:lumOff val="60000"/>
                  </a:schemeClr>
                </a:solidFill>
                <a:latin typeface="IBM Plex Sans Arabic"/>
                <a:ea typeface="IBM Plex Sans Arabic"/>
                <a:cs typeface="IBM Plex Sans Arabic"/>
              </a:rPr>
              <a:t> </a:t>
            </a:r>
            <a:r>
              <a:rPr lang="ar-SA" sz="700" i="1" dirty="0">
                <a:solidFill>
                  <a:schemeClr val="bg2">
                    <a:lumMod val="40000"/>
                    <a:lumOff val="60000"/>
                  </a:schemeClr>
                </a:solidFill>
                <a:latin typeface="IBM Plex Sans Arabic"/>
                <a:ea typeface="IBM Plex Sans Arabic"/>
                <a:cs typeface="IBM Plex Sans Arabic"/>
              </a:rPr>
              <a:t> برنامج قطاف (تقرير الولاء 2023)</a:t>
            </a:r>
          </a:p>
        </p:txBody>
      </p:sp>
    </p:spTree>
    <p:extLst>
      <p:ext uri="{BB962C8B-B14F-4D97-AF65-F5344CB8AC3E}">
        <p14:creationId xmlns:p14="http://schemas.microsoft.com/office/powerpoint/2010/main" val="1720529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ED59930C-5A04-1646-C965-3BFC7AB007CF}"/>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8ED33C57-E9E2-0F18-8F30-3630089C0D0C}"/>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a:solidFill>
                  <a:srgbClr val="FF7300"/>
                </a:solidFill>
                <a:latin typeface="IBM Plex Sans Arabic"/>
                <a:ea typeface="IBM Plex Sans Arabic"/>
                <a:cs typeface="IBM Plex Sans Arabic"/>
                <a:sym typeface="IBM Plex Sans Arabic"/>
              </a:rPr>
              <a:t>تنويع مصادر الدخل</a:t>
            </a:r>
          </a:p>
        </p:txBody>
      </p:sp>
      <p:sp>
        <p:nvSpPr>
          <p:cNvPr id="6" name="Google Shape;100;p17"/>
          <p:cNvSpPr txBox="1"/>
          <p:nvPr/>
        </p:nvSpPr>
        <p:spPr>
          <a:xfrm flipH="1">
            <a:off x="3898232" y="688502"/>
            <a:ext cx="4422070"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منصات العمل التطوعي</a:t>
            </a:r>
          </a:p>
        </p:txBody>
      </p:sp>
      <p:sp>
        <p:nvSpPr>
          <p:cNvPr id="7" name="Google Shape;101;p17"/>
          <p:cNvSpPr/>
          <p:nvPr/>
        </p:nvSpPr>
        <p:spPr>
          <a:xfrm flipH="1">
            <a:off x="8500775" y="688502"/>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3</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8" name="Google Shape;102;p17"/>
          <p:cNvSpPr txBox="1"/>
          <p:nvPr/>
        </p:nvSpPr>
        <p:spPr>
          <a:xfrm flipH="1">
            <a:off x="4355432" y="1672032"/>
            <a:ext cx="4718862" cy="2948094"/>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200" dirty="0">
                <a:solidFill>
                  <a:schemeClr val="bg1"/>
                </a:solidFill>
                <a:latin typeface="IBM Plex Sans Arabic"/>
                <a:ea typeface="IBM Plex Sans Arabic"/>
                <a:cs typeface="IBM Plex Sans Arabic"/>
                <a:sym typeface="IBM Plex Sans Arabic"/>
              </a:rPr>
              <a:t>يستطيع المستخدم دعم الحالات المالية بطريقة مبتكرة عبر </a:t>
            </a:r>
            <a:r>
              <a:rPr lang="ar-SA" sz="1200" b="1" dirty="0">
                <a:solidFill>
                  <a:schemeClr val="bg1"/>
                </a:solidFill>
                <a:latin typeface="IBM Plex Sans Arabic"/>
                <a:ea typeface="IBM Plex Sans Arabic"/>
                <a:cs typeface="IBM Plex Sans Arabic"/>
                <a:sym typeface="IBM Plex Sans Arabic"/>
              </a:rPr>
              <a:t>شراء ساعات تطوعية رمزية </a:t>
            </a:r>
            <a:r>
              <a:rPr lang="ar-SA" sz="1200" dirty="0">
                <a:solidFill>
                  <a:schemeClr val="bg1"/>
                </a:solidFill>
                <a:latin typeface="IBM Plex Sans Arabic"/>
                <a:ea typeface="IBM Plex Sans Arabic"/>
                <a:cs typeface="IBM Plex Sans Arabic"/>
                <a:sym typeface="IBM Plex Sans Arabic"/>
              </a:rPr>
              <a:t>وتُحتسب له كساعات تطوعية داخل ملفه في المنصة الوطنية للعمل التطوعي، بينما يتم توجيه قيمتها المالية لدعم الحالات الأكثر حاجة داخل منصة معونة.</a:t>
            </a:r>
          </a:p>
          <a:p>
            <a:pPr lvl="0" algn="just" rtl="1">
              <a:buClr>
                <a:schemeClr val="bg1"/>
              </a:buClr>
            </a:pPr>
            <a:endParaRPr lang="ar-SA" sz="1200" dirty="0">
              <a:solidFill>
                <a:schemeClr val="bg1"/>
              </a:solidFill>
              <a:latin typeface="IBM Plex Sans Arabic"/>
              <a:ea typeface="IBM Plex Sans Arabic"/>
              <a:cs typeface="IBM Plex Sans Arabic"/>
              <a:sym typeface="IBM Plex Sans Arabic"/>
            </a:endParaRPr>
          </a:p>
          <a:p>
            <a:pPr marL="171450" lvl="0" indent="-171450" algn="just" rtl="1">
              <a:buClr>
                <a:schemeClr val="bg1"/>
              </a:buClr>
              <a:buFont typeface="Arial" panose="020B0604020202020204" pitchFamily="34" charset="0"/>
              <a:buChar char="•"/>
            </a:pPr>
            <a:r>
              <a:rPr lang="ar-SA" sz="1200" b="1" dirty="0">
                <a:solidFill>
                  <a:schemeClr val="bg1"/>
                </a:solidFill>
                <a:latin typeface="IBM Plex Sans Arabic"/>
                <a:ea typeface="IBM Plex Sans Arabic"/>
                <a:cs typeface="IBM Plex Sans Arabic"/>
                <a:sym typeface="IBM Plex Sans Arabic"/>
              </a:rPr>
              <a:t>وفق المنصة الوطنية للعمل التطوعي عدد المتطوعين المسجلين رسميًا:</a:t>
            </a:r>
          </a:p>
          <a:p>
            <a:pPr lvl="0" algn="just" rtl="1">
              <a:buClr>
                <a:schemeClr val="bg1"/>
              </a:buClr>
            </a:pPr>
            <a:r>
              <a:rPr lang="ar-SA" sz="1200" dirty="0">
                <a:solidFill>
                  <a:schemeClr val="bg1"/>
                </a:solidFill>
                <a:latin typeface="IBM Plex Sans Arabic"/>
                <a:ea typeface="IBM Plex Sans Arabic"/>
                <a:cs typeface="IBM Plex Sans Arabic"/>
                <a:sym typeface="IBM Plex Sans Arabic"/>
              </a:rPr>
              <a:t>     أكثر من 1,000,000 متطوع ومتطوعة (2023)</a:t>
            </a:r>
          </a:p>
          <a:p>
            <a:pPr lvl="0" algn="just" rtl="1">
              <a:buClr>
                <a:schemeClr val="bg1"/>
              </a:buClr>
            </a:pPr>
            <a:endParaRPr lang="ar-SA" sz="1200" b="1" dirty="0">
              <a:solidFill>
                <a:schemeClr val="bg1"/>
              </a:solidFill>
              <a:latin typeface="IBM Plex Sans Arabic"/>
              <a:ea typeface="IBM Plex Sans Arabic"/>
              <a:cs typeface="IBM Plex Sans Arabic"/>
              <a:sym typeface="IBM Plex Sans Arabic"/>
            </a:endParaRPr>
          </a:p>
          <a:p>
            <a:pPr marL="171450" lvl="0" indent="-171450" algn="just" rtl="1">
              <a:buClr>
                <a:schemeClr val="bg1"/>
              </a:buClr>
              <a:buFont typeface="Arial" panose="020B0604020202020204" pitchFamily="34" charset="0"/>
              <a:buChar char="•"/>
            </a:pPr>
            <a:r>
              <a:rPr lang="ar-SA" sz="1200" b="1" dirty="0">
                <a:solidFill>
                  <a:schemeClr val="bg1"/>
                </a:solidFill>
                <a:latin typeface="IBM Plex Sans Arabic"/>
                <a:ea typeface="IBM Plex Sans Arabic"/>
                <a:cs typeface="IBM Plex Sans Arabic"/>
                <a:sym typeface="IBM Plex Sans Arabic"/>
              </a:rPr>
              <a:t>متوسط القيمة الاقتصادية للساعة التطوعية في المملكة (فرضية تقديرية):</a:t>
            </a:r>
          </a:p>
          <a:p>
            <a:pPr lvl="0" algn="just" rtl="1">
              <a:buClr>
                <a:schemeClr val="bg1"/>
              </a:buClr>
            </a:pPr>
            <a:r>
              <a:rPr lang="ar-SA" sz="1200" dirty="0">
                <a:solidFill>
                  <a:schemeClr val="bg1"/>
                </a:solidFill>
                <a:latin typeface="IBM Plex Sans Arabic"/>
                <a:ea typeface="IBM Plex Sans Arabic"/>
                <a:cs typeface="IBM Plex Sans Arabic"/>
                <a:sym typeface="IBM Plex Sans Arabic"/>
              </a:rPr>
              <a:t>     25 – 45 ريال (متوسط 35 ريال)</a:t>
            </a:r>
          </a:p>
          <a:p>
            <a:pPr lvl="0" algn="just" rtl="1">
              <a:buClr>
                <a:schemeClr val="bg1"/>
              </a:buClr>
            </a:pPr>
            <a:endParaRPr lang="ar-SA" sz="1200" dirty="0">
              <a:solidFill>
                <a:schemeClr val="bg1"/>
              </a:solidFill>
              <a:latin typeface="IBM Plex Sans Arabic"/>
              <a:ea typeface="IBM Plex Sans Arabic"/>
              <a:cs typeface="IBM Plex Sans Arabic"/>
              <a:sym typeface="IBM Plex Sans Arabic"/>
            </a:endParaRPr>
          </a:p>
          <a:p>
            <a:pPr marL="171450" lvl="0" indent="-171450" algn="just" rtl="1">
              <a:buClr>
                <a:schemeClr val="bg1"/>
              </a:buClr>
              <a:buFont typeface="Arial" panose="020B0604020202020204" pitchFamily="34" charset="0"/>
              <a:buChar char="•"/>
            </a:pPr>
            <a:r>
              <a:rPr lang="ar-SA" sz="1200" b="1" dirty="0">
                <a:solidFill>
                  <a:schemeClr val="bg1"/>
                </a:solidFill>
                <a:latin typeface="IBM Plex Sans Arabic"/>
                <a:ea typeface="IBM Plex Sans Arabic"/>
                <a:cs typeface="IBM Plex Sans Arabic"/>
                <a:sym typeface="IBM Plex Sans Arabic"/>
              </a:rPr>
              <a:t>ساعات التطوع الإلزامية لطلاب المرحلة الثانوية:</a:t>
            </a:r>
          </a:p>
          <a:p>
            <a:pPr lvl="0" algn="r" rtl="1">
              <a:buClr>
                <a:schemeClr val="bg1"/>
              </a:buClr>
            </a:pPr>
            <a:r>
              <a:rPr lang="ar-SA" sz="1200" dirty="0">
                <a:solidFill>
                  <a:schemeClr val="bg1"/>
                </a:solidFill>
                <a:latin typeface="IBM Plex Sans Arabic"/>
                <a:ea typeface="IBM Plex Sans Arabic"/>
                <a:cs typeface="IBM Plex Sans Arabic"/>
                <a:sym typeface="IBM Plex Sans Arabic"/>
              </a:rPr>
              <a:t>    40 ساعة</a:t>
            </a:r>
          </a:p>
          <a:p>
            <a:pPr lvl="0" algn="just" rtl="1">
              <a:buClr>
                <a:schemeClr val="bg1"/>
              </a:buClr>
            </a:pPr>
            <a:endParaRPr lang="ar-SA" sz="1200" dirty="0">
              <a:solidFill>
                <a:schemeClr val="bg1"/>
              </a:solidFill>
              <a:latin typeface="IBM Plex Sans Arabic"/>
              <a:ea typeface="IBM Plex Sans Arabic"/>
              <a:cs typeface="IBM Plex Sans Arabic"/>
              <a:sym typeface="IBM Plex Sans Arabic"/>
            </a:endParaRPr>
          </a:p>
          <a:p>
            <a:pPr lvl="0" algn="just" rtl="1">
              <a:buClr>
                <a:schemeClr val="bg1"/>
              </a:buClr>
            </a:pPr>
            <a:r>
              <a:rPr lang="ar-SA" sz="1200" i="1" dirty="0">
                <a:solidFill>
                  <a:schemeClr val="bg1"/>
                </a:solidFill>
                <a:latin typeface="IBM Plex Sans Arabic"/>
                <a:ea typeface="IBM Plex Sans Arabic"/>
                <a:cs typeface="IBM Plex Sans Arabic"/>
                <a:sym typeface="IBM Plex Sans Arabic"/>
              </a:rPr>
              <a:t>هذه الأرقام تفتح فرصة مالية ضخمة يمكن تحويل جزء منها إلى دعم إنساني ذكي.</a:t>
            </a:r>
          </a:p>
        </p:txBody>
      </p:sp>
      <p:sp>
        <p:nvSpPr>
          <p:cNvPr id="9" name="Google Shape;103;p17"/>
          <p:cNvSpPr/>
          <p:nvPr/>
        </p:nvSpPr>
        <p:spPr>
          <a:xfrm flipH="1">
            <a:off x="4355431" y="1180268"/>
            <a:ext cx="4718867"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الفكرة العامة</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8" name="Google Shape;103;p17"/>
          <p:cNvSpPr/>
          <p:nvPr/>
        </p:nvSpPr>
        <p:spPr>
          <a:xfrm flipH="1">
            <a:off x="74782" y="1180268"/>
            <a:ext cx="4160334"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الفرصة المالية السنوية المتوقعة</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26" name="Google Shape;103;p17"/>
          <p:cNvSpPr/>
          <p:nvPr/>
        </p:nvSpPr>
        <p:spPr>
          <a:xfrm flipH="1">
            <a:off x="568076" y="1810473"/>
            <a:ext cx="3164303"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rgbClr val="FF7300"/>
                </a:solidFill>
                <a:latin typeface="IBM Plex Sans Arabic"/>
                <a:ea typeface="IBM Plex Sans Arabic"/>
                <a:cs typeface="IBM Plex Sans Arabic"/>
                <a:sym typeface="IBM Plex Sans Arabic"/>
              </a:rPr>
              <a:t>السيناريو 1</a:t>
            </a:r>
            <a:r>
              <a:rPr lang="ar-SA" b="1" dirty="0">
                <a:solidFill>
                  <a:schemeClr val="lt1"/>
                </a:solidFill>
                <a:latin typeface="IBM Plex Sans Arabic"/>
                <a:ea typeface="IBM Plex Sans Arabic"/>
                <a:cs typeface="IBM Plex Sans Arabic"/>
                <a:sym typeface="IBM Plex Sans Arabic"/>
              </a:rPr>
              <a:t> — 1% فقط من مليون متطوع</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27" name="Google Shape;102;p17"/>
          <p:cNvSpPr txBox="1"/>
          <p:nvPr/>
        </p:nvSpPr>
        <p:spPr>
          <a:xfrm flipH="1">
            <a:off x="568076" y="2235769"/>
            <a:ext cx="3164302" cy="593705"/>
          </a:xfrm>
          <a:prstGeom prst="rect">
            <a:avLst/>
          </a:prstGeom>
          <a:noFill/>
          <a:ln>
            <a:noFill/>
          </a:ln>
        </p:spPr>
        <p:txBody>
          <a:bodyPr spcFirstLastPara="1" wrap="square" lIns="109950" tIns="109950" rIns="109950" bIns="109950" anchor="t" anchorCtr="0">
            <a:noAutofit/>
          </a:bodyPr>
          <a:lstStyle/>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10,000 متطوع × شراء 5 ساعات (150 ريال)=</a:t>
            </a:r>
            <a:br>
              <a:rPr lang="ar-SA" sz="1200" dirty="0">
                <a:solidFill>
                  <a:schemeClr val="bg1"/>
                </a:solidFill>
                <a:latin typeface="IBM Plex Sans Arabic"/>
                <a:ea typeface="IBM Plex Sans Arabic"/>
                <a:cs typeface="IBM Plex Sans Arabic"/>
                <a:sym typeface="IBM Plex Sans Arabic"/>
              </a:rPr>
            </a:br>
            <a:r>
              <a:rPr lang="ar-SA" sz="1200" dirty="0">
                <a:solidFill>
                  <a:schemeClr val="bg1"/>
                </a:solidFill>
                <a:latin typeface="IBM Plex Sans Arabic"/>
                <a:ea typeface="IBM Plex Sans Arabic"/>
                <a:cs typeface="IBM Plex Sans Arabic"/>
                <a:sym typeface="IBM Plex Sans Arabic"/>
              </a:rPr>
              <a:t> </a:t>
            </a:r>
            <a:r>
              <a:rPr lang="ar-SA" sz="1200" b="1" dirty="0">
                <a:solidFill>
                  <a:schemeClr val="bg1"/>
                </a:solidFill>
                <a:latin typeface="IBM Plex Sans Arabic"/>
                <a:ea typeface="IBM Plex Sans Arabic"/>
                <a:cs typeface="IBM Plex Sans Arabic"/>
                <a:sym typeface="IBM Plex Sans Arabic"/>
              </a:rPr>
              <a:t>1.5</a:t>
            </a:r>
            <a:r>
              <a:rPr lang="ar-SA" sz="1200" dirty="0">
                <a:solidFill>
                  <a:schemeClr val="bg1"/>
                </a:solidFill>
                <a:latin typeface="IBM Plex Sans Arabic"/>
                <a:ea typeface="IBM Plex Sans Arabic"/>
                <a:cs typeface="IBM Plex Sans Arabic"/>
                <a:sym typeface="IBM Plex Sans Arabic"/>
              </a:rPr>
              <a:t> مليون ريال سنويًا</a:t>
            </a:r>
          </a:p>
        </p:txBody>
      </p:sp>
      <p:sp>
        <p:nvSpPr>
          <p:cNvPr id="28" name="Google Shape;103;p17"/>
          <p:cNvSpPr/>
          <p:nvPr/>
        </p:nvSpPr>
        <p:spPr>
          <a:xfrm flipH="1">
            <a:off x="568075" y="2816692"/>
            <a:ext cx="3164303"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rgbClr val="FF7300"/>
                </a:solidFill>
                <a:latin typeface="IBM Plex Sans Arabic"/>
                <a:ea typeface="IBM Plex Sans Arabic"/>
                <a:cs typeface="IBM Plex Sans Arabic"/>
                <a:sym typeface="IBM Plex Sans Arabic"/>
              </a:rPr>
              <a:t>السيناريو 2 </a:t>
            </a:r>
            <a:r>
              <a:rPr lang="ar-SA" b="1" dirty="0">
                <a:solidFill>
                  <a:schemeClr val="lt1"/>
                </a:solidFill>
                <a:latin typeface="IBM Plex Sans Arabic"/>
                <a:ea typeface="IBM Plex Sans Arabic"/>
                <a:cs typeface="IBM Plex Sans Arabic"/>
                <a:sym typeface="IBM Plex Sans Arabic"/>
              </a:rPr>
              <a:t>— 5% من المتطوعين</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19" name="Rectangle 18"/>
          <p:cNvSpPr/>
          <p:nvPr/>
        </p:nvSpPr>
        <p:spPr>
          <a:xfrm>
            <a:off x="3585407" y="4807586"/>
            <a:ext cx="5488887" cy="307777"/>
          </a:xfrm>
          <a:prstGeom prst="rect">
            <a:avLst/>
          </a:prstGeom>
        </p:spPr>
        <p:txBody>
          <a:bodyPr wrap="square">
            <a:spAutoFit/>
          </a:bodyPr>
          <a:lstStyle/>
          <a:p>
            <a:pPr algn="r" rtl="1"/>
            <a:r>
              <a:rPr lang="ar-SA" sz="700" i="1" dirty="0">
                <a:solidFill>
                  <a:schemeClr val="bg1"/>
                </a:solidFill>
                <a:latin typeface="IBM Plex Sans Arabic"/>
                <a:ea typeface="IBM Plex Sans Arabic"/>
                <a:cs typeface="IBM Plex Sans Arabic"/>
              </a:rPr>
              <a:t>المصادر:</a:t>
            </a:r>
            <a:endParaRPr lang="en-US" sz="700" i="1" dirty="0">
              <a:solidFill>
                <a:schemeClr val="bg1"/>
              </a:solidFill>
              <a:latin typeface="IBM Plex Sans Arabic"/>
              <a:ea typeface="IBM Plex Sans Arabic"/>
              <a:cs typeface="IBM Plex Sans Arabic"/>
            </a:endParaRPr>
          </a:p>
          <a:p>
            <a:pPr marL="171450" indent="-1714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المنصة الوطنية للعمل التطوعي – إحصاءات 2023</a:t>
            </a:r>
          </a:p>
        </p:txBody>
      </p:sp>
      <p:sp>
        <p:nvSpPr>
          <p:cNvPr id="16" name="Google Shape;102;p17"/>
          <p:cNvSpPr txBox="1"/>
          <p:nvPr/>
        </p:nvSpPr>
        <p:spPr>
          <a:xfrm flipH="1">
            <a:off x="568076" y="3236871"/>
            <a:ext cx="3164302" cy="593705"/>
          </a:xfrm>
          <a:prstGeom prst="rect">
            <a:avLst/>
          </a:prstGeom>
          <a:noFill/>
          <a:ln>
            <a:noFill/>
          </a:ln>
        </p:spPr>
        <p:txBody>
          <a:bodyPr spcFirstLastPara="1" wrap="square" lIns="109950" tIns="109950" rIns="109950" bIns="109950" anchor="t" anchorCtr="0">
            <a:noAutofit/>
          </a:bodyPr>
          <a:lstStyle/>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50,000 متطوع × 150 ريال=                                </a:t>
            </a:r>
            <a:r>
              <a:rPr lang="ar-SA" sz="1200" b="1" dirty="0">
                <a:solidFill>
                  <a:schemeClr val="bg1"/>
                </a:solidFill>
                <a:latin typeface="IBM Plex Sans Arabic"/>
                <a:ea typeface="IBM Plex Sans Arabic"/>
                <a:cs typeface="IBM Plex Sans Arabic"/>
                <a:sym typeface="IBM Plex Sans Arabic"/>
              </a:rPr>
              <a:t>7.5</a:t>
            </a:r>
            <a:r>
              <a:rPr lang="ar-SA" sz="1200" dirty="0">
                <a:solidFill>
                  <a:schemeClr val="bg1"/>
                </a:solidFill>
                <a:latin typeface="IBM Plex Sans Arabic"/>
                <a:ea typeface="IBM Plex Sans Arabic"/>
                <a:cs typeface="IBM Plex Sans Arabic"/>
                <a:sym typeface="IBM Plex Sans Arabic"/>
              </a:rPr>
              <a:t> مليون ريال</a:t>
            </a:r>
          </a:p>
        </p:txBody>
      </p:sp>
      <p:sp>
        <p:nvSpPr>
          <p:cNvPr id="21" name="Google Shape;103;p17"/>
          <p:cNvSpPr/>
          <p:nvPr/>
        </p:nvSpPr>
        <p:spPr>
          <a:xfrm flipH="1">
            <a:off x="568074" y="3812139"/>
            <a:ext cx="3164303"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rgbClr val="FF7300"/>
                </a:solidFill>
                <a:latin typeface="IBM Plex Sans Arabic"/>
                <a:ea typeface="IBM Plex Sans Arabic"/>
                <a:cs typeface="IBM Plex Sans Arabic"/>
                <a:sym typeface="IBM Plex Sans Arabic"/>
              </a:rPr>
              <a:t>السيناريو 2 </a:t>
            </a:r>
            <a:r>
              <a:rPr lang="ar-SA" b="1" dirty="0">
                <a:solidFill>
                  <a:schemeClr val="lt1"/>
                </a:solidFill>
                <a:latin typeface="IBM Plex Sans Arabic"/>
                <a:ea typeface="IBM Plex Sans Arabic"/>
                <a:cs typeface="IBM Plex Sans Arabic"/>
                <a:sym typeface="IBM Plex Sans Arabic"/>
              </a:rPr>
              <a:t>— 5% من المتطوعين</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22" name="Google Shape;102;p17"/>
          <p:cNvSpPr txBox="1"/>
          <p:nvPr/>
        </p:nvSpPr>
        <p:spPr>
          <a:xfrm flipH="1">
            <a:off x="568075" y="4232318"/>
            <a:ext cx="3164302" cy="593705"/>
          </a:xfrm>
          <a:prstGeom prst="rect">
            <a:avLst/>
          </a:prstGeom>
          <a:noFill/>
          <a:ln>
            <a:noFill/>
          </a:ln>
        </p:spPr>
        <p:txBody>
          <a:bodyPr spcFirstLastPara="1" wrap="square" lIns="109950" tIns="109950" rIns="109950" bIns="109950" anchor="t" anchorCtr="0">
            <a:noAutofit/>
          </a:bodyPr>
          <a:lstStyle/>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8,300 طالب × 40 ساعة (1,200 ريال)=              </a:t>
            </a:r>
            <a:r>
              <a:rPr lang="ar-SA" sz="1200" b="1" dirty="0">
                <a:solidFill>
                  <a:schemeClr val="bg1"/>
                </a:solidFill>
                <a:latin typeface="IBM Plex Sans Arabic"/>
                <a:ea typeface="IBM Plex Sans Arabic"/>
                <a:cs typeface="IBM Plex Sans Arabic"/>
                <a:sym typeface="IBM Plex Sans Arabic"/>
              </a:rPr>
              <a:t>9.96</a:t>
            </a:r>
            <a:r>
              <a:rPr lang="ar-SA" sz="1200" dirty="0">
                <a:solidFill>
                  <a:schemeClr val="bg1"/>
                </a:solidFill>
                <a:latin typeface="IBM Plex Sans Arabic"/>
                <a:ea typeface="IBM Plex Sans Arabic"/>
                <a:cs typeface="IBM Plex Sans Arabic"/>
                <a:sym typeface="IBM Plex Sans Arabic"/>
              </a:rPr>
              <a:t> مليون ريال سنويًا</a:t>
            </a:r>
          </a:p>
        </p:txBody>
      </p:sp>
    </p:spTree>
    <p:extLst>
      <p:ext uri="{BB962C8B-B14F-4D97-AF65-F5344CB8AC3E}">
        <p14:creationId xmlns:p14="http://schemas.microsoft.com/office/powerpoint/2010/main" val="1817549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ED59930C-5A04-1646-C965-3BFC7AB007CF}"/>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8ED33C57-E9E2-0F18-8F30-3630089C0D0C}"/>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a:solidFill>
                  <a:srgbClr val="FF7300"/>
                </a:solidFill>
                <a:latin typeface="IBM Plex Sans Arabic"/>
                <a:ea typeface="IBM Plex Sans Arabic"/>
                <a:cs typeface="IBM Plex Sans Arabic"/>
                <a:sym typeface="IBM Plex Sans Arabic"/>
              </a:rPr>
              <a:t>تنويع مصادر الدخل</a:t>
            </a:r>
          </a:p>
        </p:txBody>
      </p:sp>
      <p:sp>
        <p:nvSpPr>
          <p:cNvPr id="6" name="Google Shape;100;p17"/>
          <p:cNvSpPr txBox="1"/>
          <p:nvPr/>
        </p:nvSpPr>
        <p:spPr>
          <a:xfrm flipH="1">
            <a:off x="4638760" y="688502"/>
            <a:ext cx="3681541"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الجمعيات الخيرية والشركاء الاجتماعيون</a:t>
            </a:r>
          </a:p>
        </p:txBody>
      </p:sp>
      <p:sp>
        <p:nvSpPr>
          <p:cNvPr id="7" name="Google Shape;101;p17"/>
          <p:cNvSpPr/>
          <p:nvPr/>
        </p:nvSpPr>
        <p:spPr>
          <a:xfrm flipH="1">
            <a:off x="8500775" y="688502"/>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4</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8" name="Google Shape;102;p17"/>
          <p:cNvSpPr txBox="1"/>
          <p:nvPr/>
        </p:nvSpPr>
        <p:spPr>
          <a:xfrm flipH="1">
            <a:off x="4776537" y="1672033"/>
            <a:ext cx="4137338" cy="734283"/>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200" dirty="0">
                <a:solidFill>
                  <a:schemeClr val="bg1"/>
                </a:solidFill>
                <a:latin typeface="IBM Plex Sans Arabic"/>
                <a:ea typeface="IBM Plex Sans Arabic"/>
                <a:cs typeface="IBM Plex Sans Arabic"/>
                <a:sym typeface="IBM Plex Sans Arabic"/>
              </a:rPr>
              <a:t>تكامل مباشر مع الجمعيات المرخّصة عبر المركز الوطني لتنمية القطاع غير الربحي (</a:t>
            </a:r>
            <a:r>
              <a:rPr lang="en-US" sz="1200" dirty="0">
                <a:solidFill>
                  <a:schemeClr val="bg1"/>
                </a:solidFill>
                <a:latin typeface="IBM Plex Sans Arabic"/>
                <a:ea typeface="IBM Plex Sans Arabic"/>
                <a:cs typeface="IBM Plex Sans Arabic"/>
                <a:sym typeface="IBM Plex Sans Arabic"/>
              </a:rPr>
              <a:t>(NCNP، </a:t>
            </a:r>
            <a:r>
              <a:rPr lang="ar-SA" sz="1200" dirty="0">
                <a:solidFill>
                  <a:schemeClr val="bg1"/>
                </a:solidFill>
                <a:latin typeface="IBM Plex Sans Arabic"/>
                <a:ea typeface="IBM Plex Sans Arabic"/>
                <a:cs typeface="IBM Plex Sans Arabic"/>
                <a:sym typeface="IBM Plex Sans Arabic"/>
              </a:rPr>
              <a:t>مما يسمح بتوجيه التبرعات للحالات الإنسانية الحرجة داخل منصة معونة.</a:t>
            </a:r>
            <a:endParaRPr sz="1050" i="1" dirty="0">
              <a:solidFill>
                <a:schemeClr val="bg1"/>
              </a:solidFill>
              <a:latin typeface="IBM Plex Sans Arabic"/>
              <a:ea typeface="IBM Plex Sans Arabic"/>
              <a:cs typeface="IBM Plex Sans Arabic"/>
              <a:sym typeface="IBM Plex Sans Arabic"/>
            </a:endParaRPr>
          </a:p>
        </p:txBody>
      </p:sp>
      <p:sp>
        <p:nvSpPr>
          <p:cNvPr id="9" name="Google Shape;103;p17"/>
          <p:cNvSpPr/>
          <p:nvPr/>
        </p:nvSpPr>
        <p:spPr>
          <a:xfrm flipH="1">
            <a:off x="4638761" y="118026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الفكرة العامة</a:t>
            </a:r>
          </a:p>
        </p:txBody>
      </p:sp>
      <p:sp>
        <p:nvSpPr>
          <p:cNvPr id="18" name="Google Shape;103;p17"/>
          <p:cNvSpPr/>
          <p:nvPr/>
        </p:nvSpPr>
        <p:spPr>
          <a:xfrm flipH="1">
            <a:off x="74782" y="118026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الفكرة العامة</a:t>
            </a:r>
          </a:p>
        </p:txBody>
      </p:sp>
      <p:sp>
        <p:nvSpPr>
          <p:cNvPr id="19" name="Rectangle 18"/>
          <p:cNvSpPr/>
          <p:nvPr/>
        </p:nvSpPr>
        <p:spPr>
          <a:xfrm>
            <a:off x="3655113" y="4512558"/>
            <a:ext cx="5488887" cy="630942"/>
          </a:xfrm>
          <a:prstGeom prst="rect">
            <a:avLst/>
          </a:prstGeom>
        </p:spPr>
        <p:txBody>
          <a:bodyPr wrap="square">
            <a:spAutoFit/>
          </a:bodyPr>
          <a:lstStyle/>
          <a:p>
            <a:pPr algn="r" rtl="1"/>
            <a:r>
              <a:rPr lang="ar-SA" sz="700" i="1" dirty="0">
                <a:solidFill>
                  <a:schemeClr val="bg1"/>
                </a:solidFill>
                <a:latin typeface="IBM Plex Sans Arabic"/>
                <a:ea typeface="IBM Plex Sans Arabic"/>
                <a:cs typeface="IBM Plex Sans Arabic"/>
              </a:rPr>
              <a:t>المصادر:</a:t>
            </a:r>
          </a:p>
          <a:p>
            <a:pPr marL="171450" indent="-1714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المركز الوطني لتنمية القطاع غير الربحي: تقارير جمع وصرف التبرعات</a:t>
            </a:r>
          </a:p>
          <a:p>
            <a:pPr marL="171450" indent="-1714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أرقام </a:t>
            </a:r>
            <a:r>
              <a:rPr lang="en-US" sz="700" i="1" dirty="0" err="1">
                <a:solidFill>
                  <a:schemeClr val="bg2">
                    <a:lumMod val="40000"/>
                    <a:lumOff val="60000"/>
                  </a:schemeClr>
                </a:solidFill>
                <a:latin typeface="IBM Plex Sans Arabic"/>
                <a:ea typeface="IBM Plex Sans Arabic"/>
                <a:cs typeface="IBM Plex Sans Arabic"/>
              </a:rPr>
              <a:t>Argaam</a:t>
            </a:r>
            <a:r>
              <a:rPr lang="en-US" sz="700" i="1" dirty="0">
                <a:solidFill>
                  <a:schemeClr val="bg2">
                    <a:lumMod val="40000"/>
                    <a:lumOff val="60000"/>
                  </a:schemeClr>
                </a:solidFill>
                <a:latin typeface="IBM Plex Sans Arabic"/>
                <a:ea typeface="IBM Plex Sans Arabic"/>
                <a:cs typeface="IBM Plex Sans Arabic"/>
              </a:rPr>
              <a:t> – </a:t>
            </a:r>
            <a:r>
              <a:rPr lang="ar-SA" sz="700" i="1" dirty="0">
                <a:solidFill>
                  <a:schemeClr val="bg2">
                    <a:lumMod val="40000"/>
                    <a:lumOff val="60000"/>
                  </a:schemeClr>
                </a:solidFill>
                <a:latin typeface="IBM Plex Sans Arabic"/>
                <a:ea typeface="IBM Plex Sans Arabic"/>
                <a:cs typeface="IBM Plex Sans Arabic"/>
              </a:rPr>
              <a:t>تقرير المنظمات غير الربحية في السعودية (2024)</a:t>
            </a:r>
          </a:p>
          <a:p>
            <a:pPr marL="171450" indent="-171450" algn="r" rtl="1">
              <a:buClr>
                <a:schemeClr val="bg2">
                  <a:lumMod val="40000"/>
                  <a:lumOff val="60000"/>
                </a:schemeClr>
              </a:buClr>
              <a:buFont typeface="Arial" panose="020B0604020202020204" pitchFamily="34" charset="0"/>
              <a:buChar char="•"/>
            </a:pPr>
            <a:r>
              <a:rPr lang="en-US" sz="700" i="1" dirty="0" err="1">
                <a:solidFill>
                  <a:schemeClr val="bg2">
                    <a:lumMod val="40000"/>
                    <a:lumOff val="60000"/>
                  </a:schemeClr>
                </a:solidFill>
                <a:latin typeface="IBM Plex Sans Arabic"/>
                <a:ea typeface="IBM Plex Sans Arabic"/>
                <a:cs typeface="IBM Plex Sans Arabic"/>
              </a:rPr>
              <a:t>DoubleTheDonation</a:t>
            </a:r>
            <a:r>
              <a:rPr lang="en-US" sz="700" i="1" dirty="0">
                <a:solidFill>
                  <a:schemeClr val="bg2">
                    <a:lumMod val="40000"/>
                    <a:lumOff val="60000"/>
                  </a:schemeClr>
                </a:solidFill>
                <a:latin typeface="IBM Plex Sans Arabic"/>
                <a:ea typeface="IBM Plex Sans Arabic"/>
                <a:cs typeface="IBM Plex Sans Arabic"/>
              </a:rPr>
              <a:t> – Nonprofit Fundraising Statistics</a:t>
            </a:r>
          </a:p>
          <a:p>
            <a:pPr marL="171450" indent="-171450" algn="r" rtl="1">
              <a:buClr>
                <a:schemeClr val="bg2">
                  <a:lumMod val="40000"/>
                  <a:lumOff val="60000"/>
                </a:schemeClr>
              </a:buClr>
              <a:buFont typeface="Arial" panose="020B0604020202020204" pitchFamily="34" charset="0"/>
              <a:buChar char="•"/>
            </a:pPr>
            <a:r>
              <a:rPr lang="en-US" sz="700" i="1" dirty="0" err="1">
                <a:solidFill>
                  <a:schemeClr val="bg2">
                    <a:lumMod val="40000"/>
                    <a:lumOff val="60000"/>
                  </a:schemeClr>
                </a:solidFill>
                <a:latin typeface="IBM Plex Sans Arabic"/>
                <a:ea typeface="IBM Plex Sans Arabic"/>
                <a:cs typeface="IBM Plex Sans Arabic"/>
              </a:rPr>
              <a:t>DonorBox</a:t>
            </a:r>
            <a:r>
              <a:rPr lang="en-US" sz="700" i="1" dirty="0">
                <a:solidFill>
                  <a:schemeClr val="bg2">
                    <a:lumMod val="40000"/>
                    <a:lumOff val="60000"/>
                  </a:schemeClr>
                </a:solidFill>
                <a:latin typeface="IBM Plex Sans Arabic"/>
                <a:ea typeface="IBM Plex Sans Arabic"/>
                <a:cs typeface="IBM Plex Sans Arabic"/>
              </a:rPr>
              <a:t> – Recurring Donation Analysis</a:t>
            </a:r>
            <a:endParaRPr lang="ar-SA" sz="700" i="1" dirty="0">
              <a:solidFill>
                <a:schemeClr val="bg2">
                  <a:lumMod val="40000"/>
                  <a:lumOff val="60000"/>
                </a:schemeClr>
              </a:solidFill>
              <a:latin typeface="IBM Plex Sans Arabic"/>
              <a:ea typeface="IBM Plex Sans Arabic"/>
              <a:cs typeface="IBM Plex Sans Arabic"/>
            </a:endParaRPr>
          </a:p>
        </p:txBody>
      </p:sp>
      <p:sp>
        <p:nvSpPr>
          <p:cNvPr id="13" name="Google Shape;100;p17"/>
          <p:cNvSpPr txBox="1"/>
          <p:nvPr/>
        </p:nvSpPr>
        <p:spPr>
          <a:xfrm flipH="1">
            <a:off x="1118936" y="684714"/>
            <a:ext cx="2637386"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الاستقطاع الشهري</a:t>
            </a:r>
          </a:p>
        </p:txBody>
      </p:sp>
      <p:sp>
        <p:nvSpPr>
          <p:cNvPr id="14" name="Google Shape;101;p17"/>
          <p:cNvSpPr/>
          <p:nvPr/>
        </p:nvSpPr>
        <p:spPr>
          <a:xfrm flipH="1">
            <a:off x="3936797" y="684714"/>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5</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5" name="Google Shape;103;p17"/>
          <p:cNvSpPr/>
          <p:nvPr/>
        </p:nvSpPr>
        <p:spPr>
          <a:xfrm flipH="1">
            <a:off x="4776536" y="2579533"/>
            <a:ext cx="4018545"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chemeClr val="lt1"/>
                </a:solidFill>
                <a:latin typeface="IBM Plex Sans Arabic"/>
                <a:ea typeface="IBM Plex Sans Arabic"/>
                <a:cs typeface="IBM Plex Sans Arabic"/>
                <a:sym typeface="IBM Plex Sans Arabic"/>
              </a:rPr>
              <a:t>لماذا هذه القناة مهمة؟</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16" name="Google Shape;102;p17"/>
          <p:cNvSpPr txBox="1"/>
          <p:nvPr/>
        </p:nvSpPr>
        <p:spPr>
          <a:xfrm flipH="1">
            <a:off x="4638759" y="3068300"/>
            <a:ext cx="4156320" cy="792933"/>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يوجد 4,721 منظمة غير ربحية مسجلة رسميًا في المملكة (2024).</a:t>
            </a:r>
          </a:p>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بيئة عالية الحوكمة ومنظمة لجمع وصرف التبرعات.</a:t>
            </a:r>
          </a:p>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الجمعيات قادرة على تعزيز الوصول للفئات الأشد احتياجًا.</a:t>
            </a:r>
          </a:p>
        </p:txBody>
      </p:sp>
      <p:sp>
        <p:nvSpPr>
          <p:cNvPr id="20" name="Google Shape;102;p17"/>
          <p:cNvSpPr txBox="1"/>
          <p:nvPr/>
        </p:nvSpPr>
        <p:spPr>
          <a:xfrm flipH="1">
            <a:off x="212560" y="1696029"/>
            <a:ext cx="4137338" cy="734283"/>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200" dirty="0">
                <a:solidFill>
                  <a:schemeClr val="bg1"/>
                </a:solidFill>
                <a:latin typeface="IBM Plex Sans Arabic"/>
                <a:ea typeface="IBM Plex Sans Arabic"/>
                <a:cs typeface="IBM Plex Sans Arabic"/>
                <a:sym typeface="IBM Plex Sans Arabic"/>
              </a:rPr>
              <a:t>قناة تبرع مستمرة تجعل الدعم ثابتًا، وتتيح للوزارة توقع التدفقات المالية شهريًا.</a:t>
            </a:r>
            <a:endParaRPr sz="1050" i="1" dirty="0">
              <a:solidFill>
                <a:schemeClr val="bg1"/>
              </a:solidFill>
              <a:latin typeface="IBM Plex Sans Arabic"/>
              <a:ea typeface="IBM Plex Sans Arabic"/>
              <a:cs typeface="IBM Plex Sans Arabic"/>
              <a:sym typeface="IBM Plex Sans Arabic"/>
            </a:endParaRPr>
          </a:p>
        </p:txBody>
      </p:sp>
      <p:sp>
        <p:nvSpPr>
          <p:cNvPr id="21" name="Google Shape;103;p17"/>
          <p:cNvSpPr/>
          <p:nvPr/>
        </p:nvSpPr>
        <p:spPr>
          <a:xfrm flipH="1">
            <a:off x="212560" y="2579533"/>
            <a:ext cx="4018545"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chemeClr val="lt1"/>
                </a:solidFill>
                <a:latin typeface="IBM Plex Sans Arabic"/>
                <a:ea typeface="IBM Plex Sans Arabic"/>
                <a:cs typeface="IBM Plex Sans Arabic"/>
                <a:sym typeface="IBM Plex Sans Arabic"/>
              </a:rPr>
              <a:t>لماذا هذه القناة مهمة؟</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22" name="Google Shape;102;p17"/>
          <p:cNvSpPr txBox="1"/>
          <p:nvPr/>
        </p:nvSpPr>
        <p:spPr>
          <a:xfrm flipH="1">
            <a:off x="212560" y="3092296"/>
            <a:ext cx="4018542" cy="792933"/>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عالميًا: 57% من المتبرعين يستخدمون التبرع الشهري المتكرر.</a:t>
            </a:r>
          </a:p>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الاشتراك الشهري يجعل المتبرع الواحد يساهم بمبلغ سنوي أكبر بنسبة 30%–40% مقارنة بالتبرع مرة واحدة فقط, وهذا يرفع الاستدامة المالية بشكل كبير.</a:t>
            </a:r>
          </a:p>
        </p:txBody>
      </p:sp>
    </p:spTree>
    <p:extLst>
      <p:ext uri="{BB962C8B-B14F-4D97-AF65-F5344CB8AC3E}">
        <p14:creationId xmlns:p14="http://schemas.microsoft.com/office/powerpoint/2010/main" val="24763307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p:nvPr/>
        </p:nvSpPr>
        <p:spPr>
          <a:xfrm>
            <a:off x="930071" y="1292042"/>
            <a:ext cx="7283700" cy="568200"/>
          </a:xfrm>
          <a:prstGeom prst="rect">
            <a:avLst/>
          </a:prstGeom>
          <a:noFill/>
          <a:ln>
            <a:noFill/>
          </a:ln>
        </p:spPr>
        <p:txBody>
          <a:bodyPr spcFirstLastPara="1" wrap="square" lIns="104975" tIns="104975" rIns="104975" bIns="104975" anchor="t" anchorCtr="0">
            <a:noAutofit/>
          </a:bodyPr>
          <a:lstStyle/>
          <a:p>
            <a:pPr marL="0" lvl="0" indent="0" algn="ctr" rtl="1">
              <a:spcBef>
                <a:spcPts val="0"/>
              </a:spcBef>
              <a:spcAft>
                <a:spcPts val="0"/>
              </a:spcAft>
              <a:buNone/>
            </a:pPr>
            <a:r>
              <a:rPr lang="ar" sz="3214" b="1">
                <a:solidFill>
                  <a:srgbClr val="FF7300"/>
                </a:solidFill>
                <a:latin typeface="IBM Plex Sans Arabic"/>
                <a:ea typeface="IBM Plex Sans Arabic"/>
                <a:cs typeface="IBM Plex Sans Arabic"/>
                <a:sym typeface="IBM Plex Sans Arabic"/>
              </a:rPr>
              <a:t>أعضاء الفريق</a:t>
            </a:r>
            <a:endParaRPr sz="3214">
              <a:solidFill>
                <a:srgbClr val="FF7300"/>
              </a:solidFill>
              <a:latin typeface="IBM Plex Sans Arabic"/>
              <a:ea typeface="IBM Plex Sans Arabic"/>
              <a:cs typeface="IBM Plex Sans Arabic"/>
              <a:sym typeface="IBM Plex Sans Arabic"/>
            </a:endParaRPr>
          </a:p>
        </p:txBody>
      </p:sp>
      <p:sp>
        <p:nvSpPr>
          <p:cNvPr id="68" name="Google Shape;68;p15"/>
          <p:cNvSpPr txBox="1"/>
          <p:nvPr/>
        </p:nvSpPr>
        <p:spPr>
          <a:xfrm>
            <a:off x="6037623" y="3339911"/>
            <a:ext cx="1549500" cy="621600"/>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م. د. حمد الذيابي</a:t>
            </a:r>
            <a:endParaRPr sz="1607" dirty="0">
              <a:solidFill>
                <a:srgbClr val="FFFFFF"/>
              </a:solidFill>
              <a:latin typeface="IBM Plex Sans Arabic"/>
              <a:ea typeface="IBM Plex Sans Arabic"/>
              <a:cs typeface="IBM Plex Sans Arabic"/>
              <a:sym typeface="IBM Plex Sans Arabic"/>
            </a:endParaRPr>
          </a:p>
        </p:txBody>
      </p:sp>
      <p:sp>
        <p:nvSpPr>
          <p:cNvPr id="69" name="Google Shape;69;p15"/>
          <p:cNvSpPr txBox="1"/>
          <p:nvPr/>
        </p:nvSpPr>
        <p:spPr>
          <a:xfrm>
            <a:off x="4620909" y="3339911"/>
            <a:ext cx="1549500" cy="621600"/>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م. مها الشمراني</a:t>
            </a:r>
            <a:endParaRPr sz="1607" dirty="0">
              <a:solidFill>
                <a:srgbClr val="FFFFFF"/>
              </a:solidFill>
              <a:latin typeface="IBM Plex Sans Arabic"/>
              <a:ea typeface="IBM Plex Sans Arabic"/>
              <a:cs typeface="IBM Plex Sans Arabic"/>
              <a:sym typeface="IBM Plex Sans Arabic"/>
            </a:endParaRPr>
          </a:p>
        </p:txBody>
      </p:sp>
      <p:sp>
        <p:nvSpPr>
          <p:cNvPr id="70" name="Google Shape;70;p15"/>
          <p:cNvSpPr txBox="1"/>
          <p:nvPr/>
        </p:nvSpPr>
        <p:spPr>
          <a:xfrm>
            <a:off x="3092041" y="3339911"/>
            <a:ext cx="1549500" cy="621600"/>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م. رزان العمري</a:t>
            </a:r>
            <a:endParaRPr sz="1607" dirty="0">
              <a:solidFill>
                <a:srgbClr val="FFFFFF"/>
              </a:solidFill>
              <a:latin typeface="IBM Plex Sans Arabic"/>
              <a:ea typeface="IBM Plex Sans Arabic"/>
              <a:cs typeface="IBM Plex Sans Arabic"/>
              <a:sym typeface="IBM Plex Sans Arabic"/>
            </a:endParaRPr>
          </a:p>
        </p:txBody>
      </p:sp>
      <p:sp>
        <p:nvSpPr>
          <p:cNvPr id="71" name="Google Shape;71;p15"/>
          <p:cNvSpPr txBox="1"/>
          <p:nvPr/>
        </p:nvSpPr>
        <p:spPr>
          <a:xfrm>
            <a:off x="1557132" y="3339911"/>
            <a:ext cx="1549500" cy="621600"/>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م. محمد الفيفي</a:t>
            </a:r>
            <a:endParaRPr sz="1607" dirty="0">
              <a:solidFill>
                <a:srgbClr val="FFFFFF"/>
              </a:solidFill>
              <a:latin typeface="IBM Plex Sans Arabic"/>
              <a:ea typeface="IBM Plex Sans Arabic"/>
              <a:cs typeface="IBM Plex Sans Arabic"/>
              <a:sym typeface="IBM Plex Sans Arabic"/>
            </a:endParaRPr>
          </a:p>
        </p:txBody>
      </p:sp>
      <p:sp>
        <p:nvSpPr>
          <p:cNvPr id="72" name="Google Shape;72;p15"/>
          <p:cNvSpPr/>
          <p:nvPr/>
        </p:nvSpPr>
        <p:spPr>
          <a:xfrm>
            <a:off x="6465475" y="2599224"/>
            <a:ext cx="576900" cy="568200"/>
          </a:xfrm>
          <a:prstGeom prst="ellipse">
            <a:avLst/>
          </a:prstGeom>
          <a:solidFill>
            <a:srgbClr val="143428"/>
          </a:solid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a:p>
        </p:txBody>
      </p:sp>
      <p:sp>
        <p:nvSpPr>
          <p:cNvPr id="73" name="Google Shape;73;p15"/>
          <p:cNvSpPr/>
          <p:nvPr/>
        </p:nvSpPr>
        <p:spPr>
          <a:xfrm>
            <a:off x="5085765" y="2599224"/>
            <a:ext cx="576900" cy="568200"/>
          </a:xfrm>
          <a:prstGeom prst="ellipse">
            <a:avLst/>
          </a:prstGeom>
          <a:solidFill>
            <a:srgbClr val="143428"/>
          </a:solid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a:p>
        </p:txBody>
      </p:sp>
      <p:sp>
        <p:nvSpPr>
          <p:cNvPr id="74" name="Google Shape;74;p15"/>
          <p:cNvSpPr/>
          <p:nvPr/>
        </p:nvSpPr>
        <p:spPr>
          <a:xfrm>
            <a:off x="3596833" y="2599224"/>
            <a:ext cx="576900" cy="568200"/>
          </a:xfrm>
          <a:prstGeom prst="ellipse">
            <a:avLst/>
          </a:prstGeom>
          <a:solidFill>
            <a:srgbClr val="143428"/>
          </a:solid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a:p>
        </p:txBody>
      </p:sp>
      <p:sp>
        <p:nvSpPr>
          <p:cNvPr id="75" name="Google Shape;75;p15"/>
          <p:cNvSpPr/>
          <p:nvPr/>
        </p:nvSpPr>
        <p:spPr>
          <a:xfrm>
            <a:off x="2107900" y="2599224"/>
            <a:ext cx="576900" cy="568200"/>
          </a:xfrm>
          <a:prstGeom prst="ellipse">
            <a:avLst/>
          </a:prstGeom>
          <a:solidFill>
            <a:srgbClr val="143428"/>
          </a:solid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a:p>
        </p:txBody>
      </p:sp>
      <p:pic>
        <p:nvPicPr>
          <p:cNvPr id="76" name="Google Shape;76;p15" title="np_user_4676560_53B28C.png"/>
          <p:cNvPicPr preferRelativeResize="0"/>
          <p:nvPr/>
        </p:nvPicPr>
        <p:blipFill>
          <a:blip r:embed="rId3">
            <a:alphaModFix/>
          </a:blip>
          <a:stretch>
            <a:fillRect/>
          </a:stretch>
        </p:blipFill>
        <p:spPr>
          <a:xfrm>
            <a:off x="6629006" y="2749723"/>
            <a:ext cx="237979" cy="236760"/>
          </a:xfrm>
          <a:prstGeom prst="rect">
            <a:avLst/>
          </a:prstGeom>
          <a:noFill/>
          <a:ln>
            <a:noFill/>
          </a:ln>
        </p:spPr>
      </p:pic>
      <p:pic>
        <p:nvPicPr>
          <p:cNvPr id="77" name="Google Shape;77;p15" title="np_user_4676560_53B28C.png"/>
          <p:cNvPicPr preferRelativeResize="0"/>
          <p:nvPr/>
        </p:nvPicPr>
        <p:blipFill>
          <a:blip r:embed="rId3">
            <a:alphaModFix/>
          </a:blip>
          <a:stretch>
            <a:fillRect/>
          </a:stretch>
        </p:blipFill>
        <p:spPr>
          <a:xfrm>
            <a:off x="5264504" y="2749723"/>
            <a:ext cx="237979" cy="236760"/>
          </a:xfrm>
          <a:prstGeom prst="rect">
            <a:avLst/>
          </a:prstGeom>
          <a:noFill/>
          <a:ln>
            <a:noFill/>
          </a:ln>
        </p:spPr>
      </p:pic>
      <p:pic>
        <p:nvPicPr>
          <p:cNvPr id="78" name="Google Shape;78;p15" title="np_user_4676560_53B28C.png"/>
          <p:cNvPicPr preferRelativeResize="0"/>
          <p:nvPr/>
        </p:nvPicPr>
        <p:blipFill>
          <a:blip r:embed="rId3">
            <a:alphaModFix/>
          </a:blip>
          <a:stretch>
            <a:fillRect/>
          </a:stretch>
        </p:blipFill>
        <p:spPr>
          <a:xfrm>
            <a:off x="3760361" y="2749723"/>
            <a:ext cx="237979" cy="236760"/>
          </a:xfrm>
          <a:prstGeom prst="rect">
            <a:avLst/>
          </a:prstGeom>
          <a:noFill/>
          <a:ln>
            <a:noFill/>
          </a:ln>
        </p:spPr>
      </p:pic>
      <p:pic>
        <p:nvPicPr>
          <p:cNvPr id="79" name="Google Shape;79;p15" title="np_user_4676560_53B28C.png"/>
          <p:cNvPicPr preferRelativeResize="0"/>
          <p:nvPr/>
        </p:nvPicPr>
        <p:blipFill>
          <a:blip r:embed="rId3">
            <a:alphaModFix/>
          </a:blip>
          <a:stretch>
            <a:fillRect/>
          </a:stretch>
        </p:blipFill>
        <p:spPr>
          <a:xfrm>
            <a:off x="2271418" y="2749723"/>
            <a:ext cx="237979" cy="236760"/>
          </a:xfrm>
          <a:prstGeom prst="rect">
            <a:avLst/>
          </a:prstGeom>
          <a:noFill/>
          <a:ln>
            <a:noFill/>
          </a:ln>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ED59930C-5A04-1646-C965-3BFC7AB007CF}"/>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8ED33C57-E9E2-0F18-8F30-3630089C0D0C}"/>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a:solidFill>
                  <a:srgbClr val="FF7300"/>
                </a:solidFill>
                <a:latin typeface="IBM Plex Sans Arabic"/>
                <a:ea typeface="IBM Plex Sans Arabic"/>
                <a:cs typeface="IBM Plex Sans Arabic"/>
                <a:sym typeface="IBM Plex Sans Arabic"/>
              </a:rPr>
              <a:t>تنويع مصادر الدخل</a:t>
            </a:r>
          </a:p>
        </p:txBody>
      </p:sp>
      <p:sp>
        <p:nvSpPr>
          <p:cNvPr id="6" name="Google Shape;100;p17"/>
          <p:cNvSpPr txBox="1"/>
          <p:nvPr/>
        </p:nvSpPr>
        <p:spPr>
          <a:xfrm flipH="1">
            <a:off x="4638760" y="688502"/>
            <a:ext cx="3681541"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التبرع داخل البنوك والحسابات</a:t>
            </a:r>
          </a:p>
        </p:txBody>
      </p:sp>
      <p:sp>
        <p:nvSpPr>
          <p:cNvPr id="7" name="Google Shape;101;p17"/>
          <p:cNvSpPr/>
          <p:nvPr/>
        </p:nvSpPr>
        <p:spPr>
          <a:xfrm flipH="1">
            <a:off x="8500775" y="688502"/>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6</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8" name="Google Shape;102;p17"/>
          <p:cNvSpPr txBox="1"/>
          <p:nvPr/>
        </p:nvSpPr>
        <p:spPr>
          <a:xfrm flipH="1">
            <a:off x="4776537" y="1672033"/>
            <a:ext cx="4137338" cy="734283"/>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200" dirty="0">
                <a:solidFill>
                  <a:schemeClr val="bg1"/>
                </a:solidFill>
                <a:latin typeface="IBM Plex Sans Arabic"/>
                <a:ea typeface="IBM Plex Sans Arabic"/>
                <a:cs typeface="IBM Plex Sans Arabic"/>
                <a:sym typeface="IBM Plex Sans Arabic"/>
              </a:rPr>
              <a:t>إتاحة التبرع مباشرة عبر تطبيقات البنوك وواجهات الدفع الإلكترونية، وهو مسار مرخّص ضمن نظام جمع التبرعات الخيري في السعودية.</a:t>
            </a:r>
            <a:endParaRPr sz="1050" i="1" dirty="0">
              <a:solidFill>
                <a:schemeClr val="bg1"/>
              </a:solidFill>
              <a:latin typeface="IBM Plex Sans Arabic"/>
              <a:ea typeface="IBM Plex Sans Arabic"/>
              <a:cs typeface="IBM Plex Sans Arabic"/>
              <a:sym typeface="IBM Plex Sans Arabic"/>
            </a:endParaRPr>
          </a:p>
        </p:txBody>
      </p:sp>
      <p:sp>
        <p:nvSpPr>
          <p:cNvPr id="9" name="Google Shape;103;p17"/>
          <p:cNvSpPr/>
          <p:nvPr/>
        </p:nvSpPr>
        <p:spPr>
          <a:xfrm flipH="1">
            <a:off x="4638761" y="118026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الفكرة العامة</a:t>
            </a:r>
          </a:p>
        </p:txBody>
      </p:sp>
      <p:sp>
        <p:nvSpPr>
          <p:cNvPr id="18" name="Google Shape;103;p17"/>
          <p:cNvSpPr/>
          <p:nvPr/>
        </p:nvSpPr>
        <p:spPr>
          <a:xfrm flipH="1">
            <a:off x="74782" y="118026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الفكرة العامة</a:t>
            </a:r>
          </a:p>
        </p:txBody>
      </p:sp>
      <p:sp>
        <p:nvSpPr>
          <p:cNvPr id="19" name="Rectangle 18"/>
          <p:cNvSpPr/>
          <p:nvPr/>
        </p:nvSpPr>
        <p:spPr>
          <a:xfrm>
            <a:off x="3655113" y="4512558"/>
            <a:ext cx="5488887" cy="630942"/>
          </a:xfrm>
          <a:prstGeom prst="rect">
            <a:avLst/>
          </a:prstGeom>
        </p:spPr>
        <p:txBody>
          <a:bodyPr wrap="square">
            <a:spAutoFit/>
          </a:bodyPr>
          <a:lstStyle/>
          <a:p>
            <a:pPr algn="r" rtl="1"/>
            <a:r>
              <a:rPr lang="ar-SA" sz="700" i="1" dirty="0">
                <a:solidFill>
                  <a:schemeClr val="bg1"/>
                </a:solidFill>
                <a:latin typeface="IBM Plex Sans Arabic"/>
                <a:ea typeface="IBM Plex Sans Arabic"/>
                <a:cs typeface="IBM Plex Sans Arabic"/>
              </a:rPr>
              <a:t>المصادر:</a:t>
            </a:r>
          </a:p>
          <a:p>
            <a:pPr marL="171450" indent="-1714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سياسات البنوك السعودية للتبرعات والتحويلات النظامية</a:t>
            </a:r>
          </a:p>
          <a:p>
            <a:pPr marL="171450" indent="-171450" algn="r" rtl="1">
              <a:buClr>
                <a:schemeClr val="bg2">
                  <a:lumMod val="40000"/>
                  <a:lumOff val="60000"/>
                </a:schemeClr>
              </a:buClr>
              <a:buFont typeface="Arial" panose="020B0604020202020204" pitchFamily="34" charset="0"/>
              <a:buChar char="•"/>
            </a:pPr>
            <a:r>
              <a:rPr lang="en-US" sz="700" i="1" dirty="0" err="1">
                <a:solidFill>
                  <a:schemeClr val="bg2">
                    <a:lumMod val="40000"/>
                    <a:lumOff val="60000"/>
                  </a:schemeClr>
                </a:solidFill>
                <a:latin typeface="IBM Plex Sans Arabic"/>
                <a:ea typeface="IBM Plex Sans Arabic"/>
                <a:cs typeface="IBM Plex Sans Arabic"/>
              </a:rPr>
              <a:t>Kindsight</a:t>
            </a:r>
            <a:r>
              <a:rPr lang="en-US" sz="700" i="1" dirty="0">
                <a:solidFill>
                  <a:schemeClr val="bg2">
                    <a:lumMod val="40000"/>
                    <a:lumOff val="60000"/>
                  </a:schemeClr>
                </a:solidFill>
                <a:latin typeface="IBM Plex Sans Arabic"/>
                <a:ea typeface="IBM Plex Sans Arabic"/>
                <a:cs typeface="IBM Plex Sans Arabic"/>
              </a:rPr>
              <a:t> Fundraising Global Report (2024)</a:t>
            </a:r>
            <a:endParaRPr lang="ar-SA" sz="700" i="1" dirty="0">
              <a:solidFill>
                <a:schemeClr val="bg2">
                  <a:lumMod val="40000"/>
                  <a:lumOff val="60000"/>
                </a:schemeClr>
              </a:solidFill>
              <a:latin typeface="IBM Plex Sans Arabic"/>
              <a:ea typeface="IBM Plex Sans Arabic"/>
              <a:cs typeface="IBM Plex Sans Arabic"/>
            </a:endParaRPr>
          </a:p>
          <a:p>
            <a:pPr marL="171450" indent="-1714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رؤية المملكة 2030 – مستهدفات القطاع غير الربحي</a:t>
            </a:r>
          </a:p>
          <a:p>
            <a:pPr marL="171450" indent="-171450" algn="r" rtl="1">
              <a:buClr>
                <a:schemeClr val="bg2">
                  <a:lumMod val="40000"/>
                  <a:lumOff val="60000"/>
                </a:schemeClr>
              </a:buClr>
              <a:buFont typeface="Arial" panose="020B0604020202020204" pitchFamily="34" charset="0"/>
              <a:buChar char="•"/>
            </a:pPr>
            <a:r>
              <a:rPr lang="ar-SA" sz="700" i="1" dirty="0">
                <a:solidFill>
                  <a:schemeClr val="bg2">
                    <a:lumMod val="40000"/>
                    <a:lumOff val="60000"/>
                  </a:schemeClr>
                </a:solidFill>
                <a:latin typeface="IBM Plex Sans Arabic"/>
                <a:ea typeface="IBM Plex Sans Arabic"/>
                <a:cs typeface="IBM Plex Sans Arabic"/>
              </a:rPr>
              <a:t> </a:t>
            </a:r>
            <a:r>
              <a:rPr lang="en-US" sz="700" i="1" dirty="0" err="1">
                <a:solidFill>
                  <a:schemeClr val="bg2">
                    <a:lumMod val="40000"/>
                    <a:lumOff val="60000"/>
                  </a:schemeClr>
                </a:solidFill>
                <a:latin typeface="IBM Plex Sans Arabic"/>
                <a:ea typeface="IBM Plex Sans Arabic"/>
                <a:cs typeface="IBM Plex Sans Arabic"/>
              </a:rPr>
              <a:t>Argaam</a:t>
            </a:r>
            <a:r>
              <a:rPr lang="en-US" sz="700" i="1" dirty="0">
                <a:solidFill>
                  <a:schemeClr val="bg2">
                    <a:lumMod val="40000"/>
                    <a:lumOff val="60000"/>
                  </a:schemeClr>
                </a:solidFill>
                <a:latin typeface="IBM Plex Sans Arabic"/>
                <a:ea typeface="IBM Plex Sans Arabic"/>
                <a:cs typeface="IBM Plex Sans Arabic"/>
              </a:rPr>
              <a:t> – </a:t>
            </a:r>
            <a:r>
              <a:rPr lang="ar-SA" sz="700" i="1" dirty="0">
                <a:solidFill>
                  <a:schemeClr val="bg2">
                    <a:lumMod val="40000"/>
                    <a:lumOff val="60000"/>
                  </a:schemeClr>
                </a:solidFill>
                <a:latin typeface="IBM Plex Sans Arabic"/>
                <a:ea typeface="IBM Plex Sans Arabic"/>
                <a:cs typeface="IBM Plex Sans Arabic"/>
              </a:rPr>
              <a:t>تقارير المسؤولية الاجتماعية للشركات السعودية</a:t>
            </a:r>
          </a:p>
        </p:txBody>
      </p:sp>
      <p:sp>
        <p:nvSpPr>
          <p:cNvPr id="13" name="Google Shape;100;p17"/>
          <p:cNvSpPr txBox="1"/>
          <p:nvPr/>
        </p:nvSpPr>
        <p:spPr>
          <a:xfrm flipH="1">
            <a:off x="336884" y="684714"/>
            <a:ext cx="3419438" cy="427800"/>
          </a:xfrm>
          <a:prstGeom prst="rect">
            <a:avLst/>
          </a:prstGeom>
          <a:noFill/>
          <a:ln>
            <a:noFill/>
          </a:ln>
        </p:spPr>
        <p:txBody>
          <a:bodyPr spcFirstLastPara="1" wrap="square" lIns="109950" tIns="109950" rIns="109950" bIns="109950" anchor="b" anchorCtr="0">
            <a:noAutofit/>
          </a:bodyPr>
          <a:lstStyle/>
          <a:p>
            <a:pPr lvl="0" algn="r" rtl="1"/>
            <a:r>
              <a:rPr lang="ar-SA" sz="1828" dirty="0">
                <a:solidFill>
                  <a:schemeClr val="lt1"/>
                </a:solidFill>
                <a:latin typeface="IBM Plex Sans Arabic"/>
                <a:ea typeface="IBM Plex Sans Arabic"/>
                <a:cs typeface="IBM Plex Sans Arabic"/>
                <a:sym typeface="IBM Plex Sans Arabic"/>
              </a:rPr>
              <a:t>الهبات والمساهمات المؤسسية</a:t>
            </a:r>
          </a:p>
        </p:txBody>
      </p:sp>
      <p:sp>
        <p:nvSpPr>
          <p:cNvPr id="14" name="Google Shape;101;p17"/>
          <p:cNvSpPr/>
          <p:nvPr/>
        </p:nvSpPr>
        <p:spPr>
          <a:xfrm flipH="1">
            <a:off x="3936797" y="684714"/>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chemeClr val="lt1"/>
                </a:solidFill>
                <a:latin typeface="IBM Plex Sans Arabic"/>
                <a:ea typeface="IBM Plex Sans Arabic"/>
                <a:cs typeface="IBM Plex Sans Arabic"/>
                <a:sym typeface="IBM Plex Sans Arabic"/>
              </a:rPr>
              <a:t>7</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5" name="Google Shape;103;p17"/>
          <p:cNvSpPr/>
          <p:nvPr/>
        </p:nvSpPr>
        <p:spPr>
          <a:xfrm flipH="1">
            <a:off x="4776536" y="2579533"/>
            <a:ext cx="4018545"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chemeClr val="lt1"/>
                </a:solidFill>
                <a:latin typeface="IBM Plex Sans Arabic"/>
                <a:ea typeface="IBM Plex Sans Arabic"/>
                <a:cs typeface="IBM Plex Sans Arabic"/>
                <a:sym typeface="IBM Plex Sans Arabic"/>
              </a:rPr>
              <a:t>لماذا هذه القناة مهمة؟</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16" name="Google Shape;102;p17"/>
          <p:cNvSpPr txBox="1"/>
          <p:nvPr/>
        </p:nvSpPr>
        <p:spPr>
          <a:xfrm flipH="1">
            <a:off x="4638759" y="3068300"/>
            <a:ext cx="4156320" cy="1058532"/>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موثوق وآمن ومعتمد تنظيميًا.</a:t>
            </a:r>
          </a:p>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يرفع معدل التبرع لأن المستخدم يتبرع من بيئة مالية معتادة.</a:t>
            </a:r>
          </a:p>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يمكن ربطه بفئات مثل: السداد من الحساب العام للمديرية العامة للسجون وفرجت.</a:t>
            </a:r>
          </a:p>
        </p:txBody>
      </p:sp>
      <p:sp>
        <p:nvSpPr>
          <p:cNvPr id="20" name="Google Shape;102;p17"/>
          <p:cNvSpPr txBox="1"/>
          <p:nvPr/>
        </p:nvSpPr>
        <p:spPr>
          <a:xfrm flipH="1">
            <a:off x="212560" y="1696029"/>
            <a:ext cx="4137338" cy="734283"/>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200" dirty="0">
                <a:solidFill>
                  <a:schemeClr val="bg1"/>
                </a:solidFill>
                <a:latin typeface="IBM Plex Sans Arabic"/>
                <a:ea typeface="IBM Plex Sans Arabic"/>
                <a:cs typeface="IBM Plex Sans Arabic"/>
                <a:sym typeface="IBM Plex Sans Arabic"/>
              </a:rPr>
              <a:t>إشراك شركات القطاع الخاص والمؤسسات الكبرى عبر برامج المسؤولية الاجتماعية</a:t>
            </a:r>
            <a:r>
              <a:rPr lang="en-US" sz="1200" dirty="0">
                <a:solidFill>
                  <a:schemeClr val="bg1"/>
                </a:solidFill>
                <a:latin typeface="IBM Plex Sans Arabic"/>
                <a:ea typeface="IBM Plex Sans Arabic"/>
                <a:cs typeface="IBM Plex Sans Arabic"/>
                <a:sym typeface="IBM Plex Sans Arabic"/>
              </a:rPr>
              <a:t>CSR) </a:t>
            </a:r>
            <a:r>
              <a:rPr lang="ar-SA" sz="1200" dirty="0">
                <a:solidFill>
                  <a:schemeClr val="bg1"/>
                </a:solidFill>
                <a:latin typeface="IBM Plex Sans Arabic"/>
                <a:ea typeface="IBM Plex Sans Arabic"/>
                <a:cs typeface="IBM Plex Sans Arabic"/>
                <a:sym typeface="IBM Plex Sans Arabic"/>
              </a:rPr>
              <a:t>) والهبات المالية.</a:t>
            </a:r>
            <a:endParaRPr sz="1050" i="1" dirty="0">
              <a:solidFill>
                <a:schemeClr val="bg1"/>
              </a:solidFill>
              <a:latin typeface="IBM Plex Sans Arabic"/>
              <a:ea typeface="IBM Plex Sans Arabic"/>
              <a:cs typeface="IBM Plex Sans Arabic"/>
              <a:sym typeface="IBM Plex Sans Arabic"/>
            </a:endParaRPr>
          </a:p>
        </p:txBody>
      </p:sp>
      <p:sp>
        <p:nvSpPr>
          <p:cNvPr id="21" name="Google Shape;103;p17"/>
          <p:cNvSpPr/>
          <p:nvPr/>
        </p:nvSpPr>
        <p:spPr>
          <a:xfrm flipH="1">
            <a:off x="212560" y="2579533"/>
            <a:ext cx="4018545"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chemeClr val="lt1"/>
                </a:solidFill>
                <a:latin typeface="IBM Plex Sans Arabic"/>
                <a:ea typeface="IBM Plex Sans Arabic"/>
                <a:cs typeface="IBM Plex Sans Arabic"/>
                <a:sym typeface="IBM Plex Sans Arabic"/>
              </a:rPr>
              <a:t>لماذا هذه القناة مهمة؟</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22" name="Google Shape;102;p17"/>
          <p:cNvSpPr txBox="1"/>
          <p:nvPr/>
        </p:nvSpPr>
        <p:spPr>
          <a:xfrm flipH="1">
            <a:off x="212560" y="3092296"/>
            <a:ext cx="4018542" cy="1227041"/>
          </a:xfrm>
          <a:prstGeom prst="rect">
            <a:avLst/>
          </a:prstGeom>
          <a:noFill/>
          <a:ln>
            <a:noFill/>
          </a:ln>
        </p:spPr>
        <p:txBody>
          <a:bodyPr spcFirstLastPara="1" wrap="square" lIns="109950" tIns="109950" rIns="109950" bIns="109950" anchor="t" anchorCtr="0">
            <a:noAutofit/>
          </a:bodyPr>
          <a:lstStyle/>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عالميًا، المؤسسات تشكّل نسبًا كبيرة من إجمالي التبرعات السنوية.</a:t>
            </a:r>
          </a:p>
          <a:p>
            <a:pPr marL="342900" lvl="0" indent="-3429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الشركات السعودية تتوسع في مبادرات المسؤولية الاجتماعية ضمن مستهدفات رؤية 2030 ورفع مساهمة القطاع غير الربحي إلى 5% من الناتج المحلي.</a:t>
            </a:r>
          </a:p>
        </p:txBody>
      </p:sp>
    </p:spTree>
    <p:extLst>
      <p:ext uri="{BB962C8B-B14F-4D97-AF65-F5344CB8AC3E}">
        <p14:creationId xmlns:p14="http://schemas.microsoft.com/office/powerpoint/2010/main" val="36784018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A258A0CB-F0E9-A07A-0EE3-1C5E77EB915C}"/>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D17BD255-0EE8-E95D-C9D7-83215E1334A4}"/>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lvl="0" algn="r" rtl="1"/>
            <a:r>
              <a:rPr lang="ar-SA" sz="2678" b="1" dirty="0">
                <a:solidFill>
                  <a:srgbClr val="FF7300"/>
                </a:solidFill>
                <a:latin typeface="IBM Plex Sans Arabic"/>
                <a:ea typeface="IBM Plex Sans Arabic"/>
                <a:cs typeface="IBM Plex Sans Arabic"/>
                <a:sym typeface="IBM Plex Sans Arabic"/>
              </a:rPr>
              <a:t>الاستثمار</a:t>
            </a:r>
          </a:p>
        </p:txBody>
      </p:sp>
      <p:sp>
        <p:nvSpPr>
          <p:cNvPr id="8" name="Google Shape;102;p17">
            <a:extLst>
              <a:ext uri="{FF2B5EF4-FFF2-40B4-BE49-F238E27FC236}">
                <a16:creationId xmlns:a16="http://schemas.microsoft.com/office/drawing/2014/main" id="{11884C54-1E31-7BF3-EAFF-8E23068DBCF1}"/>
              </a:ext>
            </a:extLst>
          </p:cNvPr>
          <p:cNvSpPr txBox="1"/>
          <p:nvPr/>
        </p:nvSpPr>
        <p:spPr>
          <a:xfrm flipH="1">
            <a:off x="436728" y="1246122"/>
            <a:ext cx="8472066" cy="1688147"/>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200" dirty="0">
                <a:solidFill>
                  <a:schemeClr val="bg1"/>
                </a:solidFill>
                <a:latin typeface="IBM Plex Sans Arabic"/>
                <a:ea typeface="IBM Plex Sans Arabic"/>
                <a:cs typeface="IBM Plex Sans Arabic"/>
                <a:sym typeface="IBM Plex Sans Arabic"/>
              </a:rPr>
              <a:t>المنصة تجمع تبرعات ومبالغ مالية من عدة مصادر، ولتحقيق استدامة مالية وزيادة عدد الحالات التي يمكن دعمها، من خلال تنمية جزء من الفوائض المالية التي تجمعها المنصة.</a:t>
            </a:r>
          </a:p>
          <a:p>
            <a:pPr lvl="0" algn="just" rtl="1">
              <a:buClr>
                <a:schemeClr val="bg1"/>
              </a:buClr>
            </a:pPr>
            <a:endParaRPr lang="ar-SA" sz="1200" i="1" dirty="0">
              <a:solidFill>
                <a:schemeClr val="bg1"/>
              </a:solidFill>
              <a:latin typeface="IBM Plex Sans Arabic"/>
              <a:ea typeface="IBM Plex Sans Arabic"/>
              <a:cs typeface="IBM Plex Sans Arabic"/>
              <a:sym typeface="IBM Plex Sans Arabic"/>
            </a:endParaRPr>
          </a:p>
          <a:p>
            <a:pPr lvl="0" algn="just" rtl="1">
              <a:buClr>
                <a:schemeClr val="bg1"/>
              </a:buClr>
            </a:pPr>
            <a:r>
              <a:rPr lang="ar-SA" sz="1200" b="1" dirty="0">
                <a:solidFill>
                  <a:schemeClr val="bg1"/>
                </a:solidFill>
                <a:latin typeface="IBM Plex Sans Arabic"/>
                <a:ea typeface="IBM Plex Sans Arabic"/>
                <a:cs typeface="IBM Plex Sans Arabic"/>
                <a:sym typeface="IBM Plex Sans Arabic"/>
              </a:rPr>
              <a:t>بدلًا من أن تبقى التبرعات “ثابتة”، نستثمر جزء بسيط منها في أدوات آمنة </a:t>
            </a:r>
            <a:r>
              <a:rPr lang="ar-SA" sz="1200" b="1" dirty="0">
                <a:solidFill>
                  <a:schemeClr val="bg1"/>
                </a:solidFill>
                <a:latin typeface="IBM Plex Sans Arabic"/>
                <a:ea typeface="IBM Plex Sans Arabic"/>
                <a:cs typeface="IBM Plex Sans Arabic"/>
                <a:sym typeface="Wingdings" panose="05000000000000000000" pitchFamily="2" charset="2"/>
              </a:rPr>
              <a:t> </a:t>
            </a:r>
            <a:r>
              <a:rPr lang="ar-SA" sz="1200" b="1" dirty="0">
                <a:solidFill>
                  <a:schemeClr val="bg1"/>
                </a:solidFill>
                <a:latin typeface="IBM Plex Sans Arabic"/>
                <a:ea typeface="IBM Plex Sans Arabic"/>
                <a:cs typeface="IBM Plex Sans Arabic"/>
                <a:sym typeface="IBM Plex Sans Arabic"/>
              </a:rPr>
              <a:t>فينتج عنها عائد سنوي يساعد في</a:t>
            </a:r>
            <a:r>
              <a:rPr lang="ar-SA" sz="1200" dirty="0">
                <a:solidFill>
                  <a:schemeClr val="bg1"/>
                </a:solidFill>
                <a:latin typeface="IBM Plex Sans Arabic"/>
                <a:ea typeface="IBM Plex Sans Arabic"/>
                <a:cs typeface="IBM Plex Sans Arabic"/>
                <a:sym typeface="IBM Plex Sans Arabic"/>
              </a:rPr>
              <a:t>:</a:t>
            </a:r>
          </a:p>
          <a:p>
            <a:pPr lvl="0" algn="just" rtl="1">
              <a:buClr>
                <a:schemeClr val="bg1"/>
              </a:buClr>
            </a:pPr>
            <a:endParaRPr lang="ar-SA" sz="1200" dirty="0">
              <a:solidFill>
                <a:schemeClr val="bg1"/>
              </a:solidFill>
              <a:latin typeface="IBM Plex Sans Arabic"/>
              <a:ea typeface="IBM Plex Sans Arabic"/>
              <a:cs typeface="IBM Plex Sans Arabic"/>
              <a:sym typeface="IBM Plex Sans Arabic"/>
            </a:endParaRPr>
          </a:p>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زيادة القدرة على السداد</a:t>
            </a:r>
          </a:p>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دعم حالات أكثرت</a:t>
            </a:r>
          </a:p>
          <a:p>
            <a:pPr marL="171450" lvl="0" indent="-17145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قليل اعتمادنا على التبرعات اليومية</a:t>
            </a:r>
            <a:endParaRPr sz="1200" dirty="0">
              <a:solidFill>
                <a:schemeClr val="bg1"/>
              </a:solidFill>
              <a:latin typeface="IBM Plex Sans Arabic"/>
              <a:ea typeface="IBM Plex Sans Arabic"/>
              <a:cs typeface="IBM Plex Sans Arabic"/>
              <a:sym typeface="IBM Plex Sans Arabic"/>
            </a:endParaRPr>
          </a:p>
        </p:txBody>
      </p:sp>
      <p:sp>
        <p:nvSpPr>
          <p:cNvPr id="9" name="Google Shape;103;p17">
            <a:extLst>
              <a:ext uri="{FF2B5EF4-FFF2-40B4-BE49-F238E27FC236}">
                <a16:creationId xmlns:a16="http://schemas.microsoft.com/office/drawing/2014/main" id="{57902EC9-7269-37C2-50C8-1813EA78EA49}"/>
              </a:ext>
            </a:extLst>
          </p:cNvPr>
          <p:cNvSpPr/>
          <p:nvPr/>
        </p:nvSpPr>
        <p:spPr>
          <a:xfrm flipH="1">
            <a:off x="4633680" y="75435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الهدف من الاستثمار</a:t>
            </a:r>
          </a:p>
        </p:txBody>
      </p:sp>
      <p:sp>
        <p:nvSpPr>
          <p:cNvPr id="15" name="Google Shape;103;p17">
            <a:extLst>
              <a:ext uri="{FF2B5EF4-FFF2-40B4-BE49-F238E27FC236}">
                <a16:creationId xmlns:a16="http://schemas.microsoft.com/office/drawing/2014/main" id="{65B2DC4B-AD1F-B40C-9E15-73374297D803}"/>
              </a:ext>
            </a:extLst>
          </p:cNvPr>
          <p:cNvSpPr/>
          <p:nvPr/>
        </p:nvSpPr>
        <p:spPr>
          <a:xfrm flipH="1">
            <a:off x="4633680" y="2934268"/>
            <a:ext cx="4435538" cy="38294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b="1" dirty="0">
                <a:solidFill>
                  <a:schemeClr val="lt1"/>
                </a:solidFill>
                <a:latin typeface="IBM Plex Sans Arabic"/>
                <a:ea typeface="IBM Plex Sans Arabic"/>
                <a:cs typeface="IBM Plex Sans Arabic"/>
                <a:sym typeface="IBM Plex Sans Arabic"/>
              </a:rPr>
              <a:t>مثال مبسّط</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16" name="Google Shape;102;p17">
            <a:extLst>
              <a:ext uri="{FF2B5EF4-FFF2-40B4-BE49-F238E27FC236}">
                <a16:creationId xmlns:a16="http://schemas.microsoft.com/office/drawing/2014/main" id="{6F60F86B-1CD7-1173-1491-2E3E5258CEC2}"/>
              </a:ext>
            </a:extLst>
          </p:cNvPr>
          <p:cNvSpPr txBox="1"/>
          <p:nvPr/>
        </p:nvSpPr>
        <p:spPr>
          <a:xfrm flipH="1">
            <a:off x="3968669" y="3275952"/>
            <a:ext cx="4940125" cy="1752111"/>
          </a:xfrm>
          <a:prstGeom prst="rect">
            <a:avLst/>
          </a:prstGeom>
          <a:noFill/>
          <a:ln>
            <a:noFill/>
          </a:ln>
        </p:spPr>
        <p:txBody>
          <a:bodyPr spcFirstLastPara="1" wrap="square" lIns="109950" tIns="109950" rIns="109950" bIns="109950" anchor="t" anchorCtr="0">
            <a:noAutofit/>
          </a:bodyPr>
          <a:lstStyle/>
          <a:p>
            <a:pPr lvl="0" algn="r" rtl="1">
              <a:buClr>
                <a:schemeClr val="bg1"/>
              </a:buClr>
            </a:pPr>
            <a:r>
              <a:rPr lang="ar-SA" b="1" dirty="0">
                <a:solidFill>
                  <a:srgbClr val="FF7300"/>
                </a:solidFill>
                <a:latin typeface="IBM Plex Sans Arabic"/>
                <a:ea typeface="IBM Plex Sans Arabic"/>
                <a:cs typeface="IBM Plex Sans Arabic"/>
                <a:sym typeface="IBM Plex Sans Arabic"/>
              </a:rPr>
              <a:t>لدينا 10 مليون ريال في المنصة</a:t>
            </a:r>
          </a:p>
          <a:p>
            <a:pPr lvl="0" algn="r" rtl="1">
              <a:buClr>
                <a:schemeClr val="bg1"/>
              </a:buClr>
            </a:pPr>
            <a:r>
              <a:rPr lang="ar-SA" sz="1600" b="1" dirty="0">
                <a:solidFill>
                  <a:srgbClr val="CCD891"/>
                </a:solidFill>
                <a:latin typeface="IBM Plex Sans Arabic"/>
                <a:ea typeface="IBM Plex Sans Arabic"/>
                <a:cs typeface="IBM Plex Sans Arabic"/>
                <a:sym typeface="IBM Plex Sans Arabic"/>
              </a:rPr>
              <a:t>	↓</a:t>
            </a:r>
          </a:p>
          <a:p>
            <a:pPr lvl="0" algn="r" rtl="1">
              <a:buClr>
                <a:schemeClr val="bg1"/>
              </a:buClr>
            </a:pPr>
            <a:r>
              <a:rPr lang="ar-SA" b="1" dirty="0">
                <a:solidFill>
                  <a:srgbClr val="FF7300"/>
                </a:solidFill>
                <a:latin typeface="IBM Plex Sans Arabic"/>
                <a:ea typeface="IBM Plex Sans Arabic"/>
                <a:cs typeface="IBM Plex Sans Arabic"/>
                <a:sym typeface="IBM Plex Sans Arabic"/>
              </a:rPr>
              <a:t>استثمرنا 20% (2 مليون) في أدوات منخفضة المخاطر </a:t>
            </a:r>
          </a:p>
          <a:p>
            <a:pPr lvl="0" algn="r" rtl="1">
              <a:buClr>
                <a:schemeClr val="bg1"/>
              </a:buClr>
            </a:pPr>
            <a:r>
              <a:rPr lang="ar-SA" sz="1600" b="1" dirty="0">
                <a:solidFill>
                  <a:srgbClr val="CCD891"/>
                </a:solidFill>
                <a:latin typeface="IBM Plex Sans Arabic"/>
                <a:ea typeface="IBM Plex Sans Arabic"/>
                <a:cs typeface="IBM Plex Sans Arabic"/>
                <a:sym typeface="IBM Plex Sans Arabic"/>
              </a:rPr>
              <a:t>	↓</a:t>
            </a:r>
          </a:p>
          <a:p>
            <a:pPr lvl="0" algn="r" rtl="1">
              <a:buClr>
                <a:schemeClr val="bg1"/>
              </a:buClr>
            </a:pPr>
            <a:r>
              <a:rPr lang="ar-SA" b="1" dirty="0">
                <a:solidFill>
                  <a:srgbClr val="FF7300"/>
                </a:solidFill>
                <a:latin typeface="IBM Plex Sans Arabic"/>
                <a:ea typeface="IBM Plex Sans Arabic"/>
                <a:cs typeface="IBM Plex Sans Arabic"/>
                <a:sym typeface="IBM Plex Sans Arabic"/>
              </a:rPr>
              <a:t>بعائد 4% نحصل على: 80 ألف ريال سنويًا إضافية</a:t>
            </a:r>
          </a:p>
          <a:p>
            <a:pPr lvl="0" algn="r" rtl="1">
              <a:buClr>
                <a:schemeClr val="bg1"/>
              </a:buClr>
            </a:pPr>
            <a:r>
              <a:rPr lang="ar-SA" sz="1600" b="1" dirty="0">
                <a:solidFill>
                  <a:srgbClr val="CCD891"/>
                </a:solidFill>
                <a:latin typeface="IBM Plex Sans Arabic"/>
                <a:ea typeface="IBM Plex Sans Arabic"/>
                <a:cs typeface="IBM Plex Sans Arabic"/>
                <a:sym typeface="IBM Plex Sans Arabic"/>
              </a:rPr>
              <a:t>	↓</a:t>
            </a:r>
          </a:p>
          <a:p>
            <a:pPr lvl="0" algn="r" rtl="1">
              <a:buClr>
                <a:schemeClr val="bg1"/>
              </a:buClr>
            </a:pPr>
            <a:r>
              <a:rPr lang="ar-SA" b="1" dirty="0">
                <a:solidFill>
                  <a:srgbClr val="FF7300"/>
                </a:solidFill>
                <a:latin typeface="IBM Plex Sans Arabic"/>
                <a:ea typeface="IBM Plex Sans Arabic"/>
                <a:cs typeface="IBM Plex Sans Arabic"/>
                <a:sym typeface="IBM Plex Sans Arabic"/>
              </a:rPr>
              <a:t>هذا يعني: 80 ألف ريال إضافية = سداد عن عدد أكبر من المحكومين</a:t>
            </a:r>
          </a:p>
        </p:txBody>
      </p:sp>
    </p:spTree>
    <p:extLst>
      <p:ext uri="{BB962C8B-B14F-4D97-AF65-F5344CB8AC3E}">
        <p14:creationId xmlns:p14="http://schemas.microsoft.com/office/powerpoint/2010/main" val="40803271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48B6510E-E319-D293-60AF-2D1D662BC40C}"/>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E2D0AE1D-F975-A79E-11EA-6FBDB7B245CE}"/>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lvl="0" algn="r" rtl="1"/>
            <a:r>
              <a:rPr lang="ar-SA" sz="2678" b="1" dirty="0">
                <a:solidFill>
                  <a:srgbClr val="FF7300"/>
                </a:solidFill>
                <a:latin typeface="IBM Plex Sans Arabic"/>
                <a:ea typeface="IBM Plex Sans Arabic"/>
                <a:cs typeface="IBM Plex Sans Arabic"/>
                <a:sym typeface="IBM Plex Sans Arabic"/>
              </a:rPr>
              <a:t>الاستثمار</a:t>
            </a:r>
          </a:p>
        </p:txBody>
      </p:sp>
      <p:sp>
        <p:nvSpPr>
          <p:cNvPr id="8" name="Google Shape;102;p17">
            <a:extLst>
              <a:ext uri="{FF2B5EF4-FFF2-40B4-BE49-F238E27FC236}">
                <a16:creationId xmlns:a16="http://schemas.microsoft.com/office/drawing/2014/main" id="{344EEF02-C152-1CAC-71EA-5632C498A7C0}"/>
              </a:ext>
            </a:extLst>
          </p:cNvPr>
          <p:cNvSpPr txBox="1"/>
          <p:nvPr/>
        </p:nvSpPr>
        <p:spPr>
          <a:xfrm flipH="1">
            <a:off x="4633679" y="1246122"/>
            <a:ext cx="4275112" cy="3485366"/>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200" b="1" dirty="0">
                <a:solidFill>
                  <a:srgbClr val="FF7300"/>
                </a:solidFill>
                <a:latin typeface="IBM Plex Sans Arabic"/>
                <a:ea typeface="IBM Plex Sans Arabic"/>
                <a:cs typeface="IBM Plex Sans Arabic"/>
                <a:sym typeface="IBM Plex Sans Arabic"/>
              </a:rPr>
              <a:t>ليس استثمارًا تجاريًا عالي المخاطر، بل استثمار حكومي/اجتماعي آمن</a:t>
            </a:r>
          </a:p>
          <a:p>
            <a:pPr lvl="0" algn="just" rtl="1">
              <a:buClr>
                <a:schemeClr val="bg1"/>
              </a:buClr>
            </a:pPr>
            <a:r>
              <a:rPr lang="ar-SA" sz="1200" dirty="0">
                <a:solidFill>
                  <a:schemeClr val="bg1"/>
                </a:solidFill>
                <a:latin typeface="IBM Plex Sans Arabic"/>
                <a:ea typeface="IBM Plex Sans Arabic"/>
                <a:cs typeface="IBM Plex Sans Arabic"/>
                <a:sym typeface="IBM Plex Sans Arabic"/>
              </a:rPr>
              <a:t> </a:t>
            </a:r>
          </a:p>
          <a:p>
            <a:pPr lvl="0" algn="just" rtl="1">
              <a:buClr>
                <a:schemeClr val="bg1"/>
              </a:buClr>
            </a:pPr>
            <a:r>
              <a:rPr lang="ar-SA" sz="1200" b="1" dirty="0">
                <a:solidFill>
                  <a:schemeClr val="bg1"/>
                </a:solidFill>
                <a:latin typeface="IBM Plex Sans Arabic"/>
                <a:ea typeface="IBM Plex Sans Arabic"/>
                <a:cs typeface="IBM Plex Sans Arabic"/>
                <a:sym typeface="IBM Plex Sans Arabic"/>
              </a:rPr>
              <a:t>مثل:</a:t>
            </a:r>
          </a:p>
          <a:p>
            <a:pPr lvl="0" algn="just" rtl="1">
              <a:buClr>
                <a:schemeClr val="bg1"/>
              </a:buClr>
            </a:pPr>
            <a:endParaRPr lang="ar-SA" sz="1200" b="1" dirty="0">
              <a:solidFill>
                <a:schemeClr val="bg1"/>
              </a:solidFill>
              <a:latin typeface="IBM Plex Sans Arabic"/>
              <a:ea typeface="IBM Plex Sans Arabic"/>
              <a:cs typeface="IBM Plex Sans Arabic"/>
              <a:sym typeface="IBM Plex Sans Arabic"/>
            </a:endParaRPr>
          </a:p>
          <a:p>
            <a:pPr marL="228600" lvl="0" indent="-228600" algn="just" rtl="1">
              <a:buClr>
                <a:schemeClr val="bg1"/>
              </a:buClr>
              <a:buFont typeface="+mj-lt"/>
              <a:buAutoNum type="arabicPeriod"/>
            </a:pPr>
            <a:r>
              <a:rPr lang="ar-SA" sz="1200" b="1" dirty="0">
                <a:solidFill>
                  <a:srgbClr val="CCD891"/>
                </a:solidFill>
                <a:latin typeface="IBM Plex Sans Arabic"/>
                <a:ea typeface="IBM Plex Sans Arabic"/>
                <a:cs typeface="IBM Plex Sans Arabic"/>
                <a:sym typeface="IBM Plex Sans Arabic"/>
              </a:rPr>
              <a:t>الصكوك الحكومية السعودية</a:t>
            </a:r>
          </a:p>
          <a:p>
            <a:pPr marL="228600" lvl="2" indent="-2286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تُعتبر من أعلى الأدوات أمانًا في السوق</a:t>
            </a:r>
            <a:r>
              <a:rPr lang="en-US" sz="1200" dirty="0">
                <a:solidFill>
                  <a:schemeClr val="bg1"/>
                </a:solidFill>
                <a:latin typeface="IBM Plex Sans Arabic"/>
                <a:ea typeface="IBM Plex Sans Arabic"/>
                <a:cs typeface="IBM Plex Sans Arabic"/>
                <a:sym typeface="IBM Plex Sans Arabic"/>
              </a:rPr>
              <a:t>.</a:t>
            </a:r>
          </a:p>
          <a:p>
            <a:pPr marL="228600" lvl="2" indent="-2286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عوائدها السنوية تتراوح غالبًا بين 3% – 5%.</a:t>
            </a:r>
          </a:p>
          <a:p>
            <a:pPr lvl="2" algn="just" rtl="1">
              <a:buClr>
                <a:schemeClr val="bg1"/>
              </a:buClr>
            </a:pPr>
            <a:endParaRPr lang="ar-SA" sz="1200" dirty="0">
              <a:solidFill>
                <a:schemeClr val="bg1"/>
              </a:solidFill>
              <a:latin typeface="IBM Plex Sans Arabic"/>
              <a:ea typeface="IBM Plex Sans Arabic"/>
              <a:cs typeface="IBM Plex Sans Arabic"/>
              <a:sym typeface="IBM Plex Sans Arabic"/>
            </a:endParaRPr>
          </a:p>
          <a:p>
            <a:pPr marL="228600" lvl="0" indent="-228600" algn="just" rtl="1">
              <a:buClr>
                <a:schemeClr val="bg1"/>
              </a:buClr>
              <a:buFont typeface="+mj-lt"/>
              <a:buAutoNum type="arabicPeriod"/>
            </a:pPr>
            <a:r>
              <a:rPr lang="ar-SA" sz="1200" b="1" dirty="0">
                <a:solidFill>
                  <a:srgbClr val="CCD891"/>
                </a:solidFill>
                <a:latin typeface="IBM Plex Sans Arabic"/>
                <a:ea typeface="IBM Plex Sans Arabic"/>
                <a:cs typeface="IBM Plex Sans Arabic"/>
                <a:sym typeface="IBM Plex Sans Arabic"/>
              </a:rPr>
              <a:t>الودائع البنكية الاستثمارية</a:t>
            </a:r>
          </a:p>
          <a:p>
            <a:pPr marL="228600" lvl="1" indent="-2286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آمنة وتقدمها معظم البنوك السعودية.</a:t>
            </a:r>
          </a:p>
          <a:p>
            <a:pPr marL="228600" lvl="1" indent="-2286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العوائد في 2023 – 2024 كانت بين 3% – 4.5%.</a:t>
            </a:r>
          </a:p>
          <a:p>
            <a:pPr lvl="1" algn="just" rtl="1">
              <a:buClr>
                <a:schemeClr val="bg1"/>
              </a:buClr>
            </a:pPr>
            <a:endParaRPr lang="ar-SA" sz="1200" dirty="0">
              <a:solidFill>
                <a:schemeClr val="bg1"/>
              </a:solidFill>
              <a:latin typeface="IBM Plex Sans Arabic"/>
              <a:ea typeface="IBM Plex Sans Arabic"/>
              <a:cs typeface="IBM Plex Sans Arabic"/>
              <a:sym typeface="IBM Plex Sans Arabic"/>
            </a:endParaRPr>
          </a:p>
          <a:p>
            <a:pPr marL="228600" indent="-228600" algn="just" rtl="1">
              <a:buClr>
                <a:schemeClr val="bg1"/>
              </a:buClr>
              <a:buFont typeface="+mj-lt"/>
              <a:buAutoNum type="arabicPeriod"/>
            </a:pPr>
            <a:r>
              <a:rPr lang="ar-SA" sz="1200" b="1" dirty="0">
                <a:solidFill>
                  <a:srgbClr val="CCD891"/>
                </a:solidFill>
                <a:latin typeface="IBM Plex Sans Arabic"/>
                <a:ea typeface="IBM Plex Sans Arabic"/>
                <a:cs typeface="IBM Plex Sans Arabic"/>
                <a:sym typeface="IBM Plex Sans Arabic"/>
              </a:rPr>
              <a:t>الصناديق الاستثمارية منخفضة المخاطر</a:t>
            </a:r>
          </a:p>
          <a:p>
            <a:pPr marL="228600" lvl="1" indent="-2286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مصممة خصيصًا للجهات الحكومية والمؤسسات غير الربحية.</a:t>
            </a:r>
          </a:p>
          <a:p>
            <a:pPr marL="228600" lvl="1" indent="-2286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عوائد ثابتة تقريبًا بين 3% – 6% سنويًا حسب السوق.</a:t>
            </a:r>
          </a:p>
          <a:p>
            <a:pPr lvl="0" algn="ctr" rtl="1">
              <a:buClr>
                <a:schemeClr val="bg1"/>
              </a:buClr>
            </a:pPr>
            <a:endParaRPr lang="ar-SA" sz="1200" dirty="0">
              <a:solidFill>
                <a:schemeClr val="bg1"/>
              </a:solidFill>
              <a:latin typeface="IBM Plex Sans Arabic"/>
              <a:ea typeface="IBM Plex Sans Arabic"/>
              <a:cs typeface="IBM Plex Sans Arabic"/>
              <a:sym typeface="IBM Plex Sans Arabic"/>
            </a:endParaRPr>
          </a:p>
          <a:p>
            <a:pPr lvl="0" algn="r" rtl="1">
              <a:buClr>
                <a:schemeClr val="bg1"/>
              </a:buClr>
            </a:pPr>
            <a:r>
              <a:rPr lang="ar-SA" sz="1200" b="1" dirty="0">
                <a:solidFill>
                  <a:schemeClr val="bg1"/>
                </a:solidFill>
                <a:latin typeface="IBM Plex Sans Arabic"/>
                <a:ea typeface="IBM Plex Sans Arabic"/>
                <a:cs typeface="IBM Plex Sans Arabic"/>
                <a:sym typeface="IBM Plex Sans Arabic"/>
              </a:rPr>
              <a:t>هذه الأدوات تُستخدم بشكل شائع في الجهات الحكومية وصناديق الاستدامة لأنها آمنة ومضمونة بشكل كبير</a:t>
            </a:r>
            <a:r>
              <a:rPr lang="ar-SA" sz="1200" dirty="0">
                <a:solidFill>
                  <a:schemeClr val="bg1"/>
                </a:solidFill>
                <a:latin typeface="IBM Plex Sans Arabic"/>
                <a:ea typeface="IBM Plex Sans Arabic"/>
                <a:cs typeface="IBM Plex Sans Arabic"/>
                <a:sym typeface="IBM Plex Sans Arabic"/>
              </a:rPr>
              <a:t>.</a:t>
            </a:r>
          </a:p>
        </p:txBody>
      </p:sp>
      <p:sp>
        <p:nvSpPr>
          <p:cNvPr id="9" name="Google Shape;103;p17">
            <a:extLst>
              <a:ext uri="{FF2B5EF4-FFF2-40B4-BE49-F238E27FC236}">
                <a16:creationId xmlns:a16="http://schemas.microsoft.com/office/drawing/2014/main" id="{84EBD984-FA86-C214-7A06-D769A6B89825}"/>
              </a:ext>
            </a:extLst>
          </p:cNvPr>
          <p:cNvSpPr/>
          <p:nvPr/>
        </p:nvSpPr>
        <p:spPr>
          <a:xfrm flipH="1">
            <a:off x="4633680" y="75435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كيف يتم الاستثمار؟</a:t>
            </a:r>
          </a:p>
        </p:txBody>
      </p:sp>
      <p:sp>
        <p:nvSpPr>
          <p:cNvPr id="2" name="Google Shape;102;p17">
            <a:extLst>
              <a:ext uri="{FF2B5EF4-FFF2-40B4-BE49-F238E27FC236}">
                <a16:creationId xmlns:a16="http://schemas.microsoft.com/office/drawing/2014/main" id="{1FD00B3E-A875-FBCE-8CF0-482310E6115D}"/>
              </a:ext>
            </a:extLst>
          </p:cNvPr>
          <p:cNvSpPr txBox="1"/>
          <p:nvPr/>
        </p:nvSpPr>
        <p:spPr>
          <a:xfrm flipH="1">
            <a:off x="74781" y="1246122"/>
            <a:ext cx="3343144" cy="3807141"/>
          </a:xfrm>
          <a:prstGeom prst="rect">
            <a:avLst/>
          </a:prstGeom>
          <a:noFill/>
          <a:ln>
            <a:noFill/>
          </a:ln>
        </p:spPr>
        <p:txBody>
          <a:bodyPr spcFirstLastPara="1" wrap="square" lIns="109950" tIns="109950" rIns="109950" bIns="109950" anchor="t" anchorCtr="0">
            <a:noAutofit/>
          </a:bodyPr>
          <a:lstStyle/>
          <a:p>
            <a:pPr lvl="0" algn="just" rtl="1">
              <a:buClr>
                <a:schemeClr val="bg1"/>
              </a:buClr>
            </a:pPr>
            <a:r>
              <a:rPr lang="ar-SA" sz="1200" b="1" dirty="0">
                <a:solidFill>
                  <a:srgbClr val="CCD891"/>
                </a:solidFill>
                <a:latin typeface="IBM Plex Sans Arabic"/>
                <a:ea typeface="IBM Plex Sans Arabic"/>
                <a:cs typeface="IBM Plex Sans Arabic"/>
                <a:sym typeface="IBM Plex Sans Arabic"/>
              </a:rPr>
              <a:t>منصات التبرع العالمية</a:t>
            </a:r>
          </a:p>
          <a:p>
            <a:pPr marL="228600" lvl="0" indent="-2286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معظم منصات التبرع العالمية (مثل </a:t>
            </a:r>
            <a:r>
              <a:rPr lang="en-US" sz="1200" dirty="0" err="1">
                <a:solidFill>
                  <a:schemeClr val="bg1"/>
                </a:solidFill>
                <a:latin typeface="IBM Plex Sans Arabic"/>
                <a:ea typeface="IBM Plex Sans Arabic"/>
                <a:cs typeface="IBM Plex Sans Arabic"/>
                <a:sym typeface="IBM Plex Sans Arabic"/>
              </a:rPr>
              <a:t>GiveWell</a:t>
            </a:r>
            <a:r>
              <a:rPr lang="en-US" sz="1200" dirty="0">
                <a:solidFill>
                  <a:schemeClr val="bg1"/>
                </a:solidFill>
                <a:latin typeface="IBM Plex Sans Arabic"/>
                <a:ea typeface="IBM Plex Sans Arabic"/>
                <a:cs typeface="IBM Plex Sans Arabic"/>
                <a:sym typeface="IBM Plex Sans Arabic"/>
              </a:rPr>
              <a:t>، Charity Navigator </a:t>
            </a:r>
            <a:r>
              <a:rPr lang="ar-SA" sz="1200" dirty="0">
                <a:solidFill>
                  <a:schemeClr val="bg1"/>
                </a:solidFill>
                <a:latin typeface="IBM Plex Sans Arabic"/>
                <a:ea typeface="IBM Plex Sans Arabic"/>
                <a:cs typeface="IBM Plex Sans Arabic"/>
                <a:sym typeface="IBM Plex Sans Arabic"/>
              </a:rPr>
              <a:t>) لديها صناديق                       “</a:t>
            </a:r>
            <a:r>
              <a:rPr lang="en-US" sz="1200" dirty="0">
                <a:solidFill>
                  <a:schemeClr val="bg1"/>
                </a:solidFill>
                <a:latin typeface="IBM Plex Sans Arabic"/>
                <a:ea typeface="IBM Plex Sans Arabic"/>
                <a:cs typeface="IBM Plex Sans Arabic"/>
                <a:sym typeface="IBM Plex Sans Arabic"/>
              </a:rPr>
              <a:t> ”Endowment Funds</a:t>
            </a:r>
            <a:r>
              <a:rPr lang="ar-SA" sz="1200" dirty="0">
                <a:solidFill>
                  <a:schemeClr val="bg1"/>
                </a:solidFill>
                <a:latin typeface="IBM Plex Sans Arabic"/>
                <a:ea typeface="IBM Plex Sans Arabic"/>
                <a:cs typeface="IBM Plex Sans Arabic"/>
                <a:sym typeface="IBM Plex Sans Arabic"/>
              </a:rPr>
              <a:t>يتم استثمارها لضمان الاستدامة.</a:t>
            </a:r>
          </a:p>
          <a:p>
            <a:pPr lvl="0" algn="just" rtl="1">
              <a:buClr>
                <a:schemeClr val="bg1"/>
              </a:buClr>
            </a:pPr>
            <a:endParaRPr lang="en-US" sz="1200" b="1" dirty="0">
              <a:solidFill>
                <a:schemeClr val="bg1"/>
              </a:solidFill>
              <a:latin typeface="IBM Plex Sans Arabic"/>
              <a:ea typeface="IBM Plex Sans Arabic"/>
              <a:cs typeface="IBM Plex Sans Arabic"/>
              <a:sym typeface="IBM Plex Sans Arabic"/>
            </a:endParaRPr>
          </a:p>
          <a:p>
            <a:pPr lvl="0" algn="just" rtl="1">
              <a:buClr>
                <a:schemeClr val="bg1"/>
              </a:buClr>
            </a:pPr>
            <a:endParaRPr lang="ar-SA" sz="1200" b="1" dirty="0">
              <a:solidFill>
                <a:schemeClr val="bg1"/>
              </a:solidFill>
              <a:latin typeface="IBM Plex Sans Arabic"/>
              <a:ea typeface="IBM Plex Sans Arabic"/>
              <a:cs typeface="IBM Plex Sans Arabic"/>
              <a:sym typeface="IBM Plex Sans Arabic"/>
            </a:endParaRPr>
          </a:p>
          <a:p>
            <a:pPr lvl="0" algn="just" rtl="1">
              <a:buClr>
                <a:schemeClr val="bg1"/>
              </a:buClr>
            </a:pPr>
            <a:endParaRPr lang="ar-SA" sz="1200" b="1" dirty="0">
              <a:solidFill>
                <a:schemeClr val="bg1"/>
              </a:solidFill>
              <a:latin typeface="IBM Plex Sans Arabic"/>
              <a:ea typeface="IBM Plex Sans Arabic"/>
              <a:cs typeface="IBM Plex Sans Arabic"/>
              <a:sym typeface="IBM Plex Sans Arabic"/>
            </a:endParaRPr>
          </a:p>
          <a:p>
            <a:pPr lvl="0" algn="just" rtl="1">
              <a:buClr>
                <a:schemeClr val="bg1"/>
              </a:buClr>
            </a:pPr>
            <a:r>
              <a:rPr lang="ar-SA" sz="1200" b="1" dirty="0">
                <a:solidFill>
                  <a:srgbClr val="CCD891"/>
                </a:solidFill>
                <a:latin typeface="IBM Plex Sans Arabic"/>
                <a:ea typeface="IBM Plex Sans Arabic"/>
                <a:cs typeface="IBM Plex Sans Arabic"/>
                <a:sym typeface="IBM Plex Sans Arabic"/>
              </a:rPr>
              <a:t>منصة إحسان</a:t>
            </a:r>
          </a:p>
          <a:p>
            <a:pPr marL="228600" lvl="1" indent="-2286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جمعَت أكثر من 7 مليار ريال خلال 3 سنوات بفضل بنية مالية رقمية عالية الكفاءة، مما يثبت أن “المنصات الموحدة + إدارة مالية ذكية” تحقق أثرًا كبيرًا جدًا.</a:t>
            </a:r>
            <a:endParaRPr lang="en-US" sz="1200" b="1" dirty="0">
              <a:solidFill>
                <a:schemeClr val="bg1"/>
              </a:solidFill>
              <a:latin typeface="IBM Plex Sans Arabic"/>
              <a:ea typeface="IBM Plex Sans Arabic"/>
              <a:cs typeface="IBM Plex Sans Arabic"/>
              <a:sym typeface="IBM Plex Sans Arabic"/>
            </a:endParaRPr>
          </a:p>
          <a:p>
            <a:pPr lvl="0" algn="just" rtl="1">
              <a:buClr>
                <a:schemeClr val="bg1"/>
              </a:buClr>
            </a:pPr>
            <a:endParaRPr lang="ar-SA" sz="1200" dirty="0">
              <a:solidFill>
                <a:schemeClr val="bg1"/>
              </a:solidFill>
              <a:latin typeface="IBM Plex Sans Arabic"/>
              <a:ea typeface="IBM Plex Sans Arabic"/>
              <a:cs typeface="IBM Plex Sans Arabic"/>
              <a:sym typeface="IBM Plex Sans Arabic"/>
            </a:endParaRPr>
          </a:p>
          <a:p>
            <a:pPr lvl="0" algn="just" rtl="1">
              <a:buClr>
                <a:schemeClr val="bg1"/>
              </a:buClr>
            </a:pPr>
            <a:endParaRPr lang="ar-SA" sz="1200" dirty="0">
              <a:solidFill>
                <a:schemeClr val="bg1"/>
              </a:solidFill>
              <a:latin typeface="IBM Plex Sans Arabic"/>
              <a:ea typeface="IBM Plex Sans Arabic"/>
              <a:cs typeface="IBM Plex Sans Arabic"/>
              <a:sym typeface="IBM Plex Sans Arabic"/>
            </a:endParaRPr>
          </a:p>
          <a:p>
            <a:pPr lvl="0" algn="just" rtl="1">
              <a:buClr>
                <a:schemeClr val="bg1"/>
              </a:buClr>
            </a:pPr>
            <a:r>
              <a:rPr lang="ar-SA" sz="1200" b="1" dirty="0">
                <a:solidFill>
                  <a:srgbClr val="CCD891"/>
                </a:solidFill>
                <a:latin typeface="IBM Plex Sans Arabic"/>
                <a:ea typeface="IBM Plex Sans Arabic"/>
                <a:cs typeface="IBM Plex Sans Arabic"/>
                <a:sym typeface="IBM Plex Sans Arabic"/>
              </a:rPr>
              <a:t>الصندوق الوقفي لجامعة هارفارد </a:t>
            </a:r>
          </a:p>
          <a:p>
            <a:pPr marL="228600" lvl="1" indent="-228600" algn="just" rtl="1">
              <a:buClr>
                <a:schemeClr val="bg1"/>
              </a:buClr>
              <a:buFont typeface="Arial" panose="020B0604020202020204" pitchFamily="34" charset="0"/>
              <a:buChar char="•"/>
            </a:pPr>
            <a:r>
              <a:rPr lang="ar-SA" sz="1200" dirty="0">
                <a:solidFill>
                  <a:schemeClr val="bg1"/>
                </a:solidFill>
                <a:latin typeface="IBM Plex Sans Arabic"/>
                <a:ea typeface="IBM Plex Sans Arabic"/>
                <a:cs typeface="IBM Plex Sans Arabic"/>
                <a:sym typeface="IBM Plex Sans Arabic"/>
              </a:rPr>
              <a:t>يعتمد على استثمار جزء من الأموال لتغطية المنح، ويحقق عوائد ثابتة سنويًا منذ 50 سنة.</a:t>
            </a:r>
          </a:p>
        </p:txBody>
      </p:sp>
      <p:sp>
        <p:nvSpPr>
          <p:cNvPr id="4" name="Google Shape;103;p17">
            <a:extLst>
              <a:ext uri="{FF2B5EF4-FFF2-40B4-BE49-F238E27FC236}">
                <a16:creationId xmlns:a16="http://schemas.microsoft.com/office/drawing/2014/main" id="{67A69783-F6B5-08D2-8E83-FB3FA96511B6}"/>
              </a:ext>
            </a:extLst>
          </p:cNvPr>
          <p:cNvSpPr/>
          <p:nvPr/>
        </p:nvSpPr>
        <p:spPr>
          <a:xfrm flipH="1">
            <a:off x="74782" y="754358"/>
            <a:ext cx="4435538"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r>
              <a:rPr lang="ar-SA" sz="1563" b="1" dirty="0">
                <a:solidFill>
                  <a:schemeClr val="lt1"/>
                </a:solidFill>
                <a:latin typeface="IBM Plex Sans Arabic"/>
                <a:ea typeface="IBM Plex Sans Arabic"/>
                <a:cs typeface="IBM Plex Sans Arabic"/>
                <a:sym typeface="IBM Plex Sans Arabic"/>
              </a:rPr>
              <a:t>أمثلة واقعية تعزز الفكرة</a:t>
            </a:r>
          </a:p>
        </p:txBody>
      </p:sp>
      <p:pic>
        <p:nvPicPr>
          <p:cNvPr id="1030" name="Picture 6" descr="Charity Navigator - Wikipedia">
            <a:extLst>
              <a:ext uri="{FF2B5EF4-FFF2-40B4-BE49-F238E27FC236}">
                <a16:creationId xmlns:a16="http://schemas.microsoft.com/office/drawing/2014/main" id="{8C942777-49E1-BE40-3273-084B03CBC0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0852" y="1252451"/>
            <a:ext cx="1109468" cy="53816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10E08668-31BD-9E49-E020-590EE7C607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83543" y="2876493"/>
            <a:ext cx="797277" cy="92520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جامعة هارفارد - ويكيبيديا">
            <a:extLst>
              <a:ext uri="{FF2B5EF4-FFF2-40B4-BE49-F238E27FC236}">
                <a16:creationId xmlns:a16="http://schemas.microsoft.com/office/drawing/2014/main" id="{0D7C5B85-98DC-9927-33A0-59685D3C5EC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00852" y="4107070"/>
            <a:ext cx="954770" cy="92803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Learn about the partners who help make our work possible">
            <a:extLst>
              <a:ext uri="{FF2B5EF4-FFF2-40B4-BE49-F238E27FC236}">
                <a16:creationId xmlns:a16="http://schemas.microsoft.com/office/drawing/2014/main" id="{5CB49A32-CFE4-1AC6-7323-E3F4FAE73AC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17925" y="1854584"/>
            <a:ext cx="966000" cy="716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75009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E7E2FFFC-0FC4-52A6-C1DC-C61079E53000}"/>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C2282241-7CFC-F50F-E13B-F7E2A32F8A0D}"/>
              </a:ext>
            </a:extLst>
          </p:cNvPr>
          <p:cNvSpPr txBox="1"/>
          <p:nvPr/>
        </p:nvSpPr>
        <p:spPr>
          <a:xfrm>
            <a:off x="4633287" y="115437"/>
            <a:ext cx="4280588" cy="509100"/>
          </a:xfrm>
          <a:prstGeom prst="rect">
            <a:avLst/>
          </a:prstGeom>
          <a:noFill/>
          <a:ln>
            <a:noFill/>
          </a:ln>
        </p:spPr>
        <p:txBody>
          <a:bodyPr spcFirstLastPara="1" wrap="square" lIns="94075" tIns="94075" rIns="94075" bIns="94075" anchor="t" anchorCtr="0">
            <a:noAutofit/>
          </a:bodyPr>
          <a:lstStyle/>
          <a:p>
            <a:pPr lvl="0" algn="r" rtl="1"/>
            <a:r>
              <a:rPr lang="ar-SA" sz="2678" b="1" dirty="0">
                <a:solidFill>
                  <a:srgbClr val="FF7300"/>
                </a:solidFill>
                <a:latin typeface="IBM Plex Sans Arabic"/>
                <a:ea typeface="IBM Plex Sans Arabic"/>
                <a:cs typeface="IBM Plex Sans Arabic"/>
                <a:sym typeface="IBM Plex Sans Arabic"/>
              </a:rPr>
              <a:t>الأثر المتوقع لمنصة “مــعــونــة”</a:t>
            </a:r>
          </a:p>
        </p:txBody>
      </p:sp>
      <p:sp>
        <p:nvSpPr>
          <p:cNvPr id="2" name="Google Shape;101;p17">
            <a:extLst>
              <a:ext uri="{FF2B5EF4-FFF2-40B4-BE49-F238E27FC236}">
                <a16:creationId xmlns:a16="http://schemas.microsoft.com/office/drawing/2014/main" id="{2476EBC3-5AEC-A342-CA12-A61CB17E78C8}"/>
              </a:ext>
            </a:extLst>
          </p:cNvPr>
          <p:cNvSpPr/>
          <p:nvPr/>
        </p:nvSpPr>
        <p:spPr>
          <a:xfrm flipH="1">
            <a:off x="6839803" y="937362"/>
            <a:ext cx="2074072" cy="1827104"/>
          </a:xfrm>
          <a:prstGeom prst="roundRect">
            <a:avLst>
              <a:gd name="adj" fmla="val 1880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rgbClr val="FF7300"/>
                </a:solidFill>
                <a:latin typeface="IBM Plex Sans Arabic"/>
                <a:ea typeface="IBM Plex Sans Arabic"/>
                <a:cs typeface="IBM Plex Sans Arabic"/>
                <a:sym typeface="IBM Plex Sans Arabic"/>
              </a:rPr>
              <a:t>زيادة المستفيدين من السداد</a:t>
            </a:r>
          </a:p>
          <a:p>
            <a:pPr marL="0" marR="0" lvl="0" indent="0" algn="ctr" rtl="1">
              <a:lnSpc>
                <a:spcPct val="100000"/>
              </a:lnSpc>
              <a:spcBef>
                <a:spcPts val="0"/>
              </a:spcBef>
              <a:spcAft>
                <a:spcPts val="0"/>
              </a:spcAft>
              <a:buClr>
                <a:srgbClr val="000000"/>
              </a:buClr>
              <a:buSzPts val="1191"/>
              <a:buFont typeface="Arial"/>
              <a:buNone/>
            </a:pPr>
            <a:endParaRPr lang="ar-SA" sz="1563" b="1" dirty="0">
              <a:solidFill>
                <a:schemeClr val="lt1"/>
              </a:solidFill>
              <a:latin typeface="IBM Plex Sans Arabic"/>
              <a:ea typeface="IBM Plex Sans Arabic"/>
              <a:cs typeface="IBM Plex Sans Arabic"/>
              <a:sym typeface="IBM Plex Sans Arabic"/>
            </a:endParaRPr>
          </a:p>
          <a:p>
            <a:pPr marL="0" marR="0" lvl="0" indent="0" algn="ctr" rtl="1">
              <a:lnSpc>
                <a:spcPct val="100000"/>
              </a:lnSpc>
              <a:spcBef>
                <a:spcPts val="0"/>
              </a:spcBef>
              <a:spcAft>
                <a:spcPts val="0"/>
              </a:spcAft>
              <a:buClr>
                <a:srgbClr val="000000"/>
              </a:buClr>
              <a:buSzPts val="1191"/>
              <a:buFont typeface="Arial"/>
              <a:buNone/>
            </a:pPr>
            <a:r>
              <a:rPr lang="ar-SA" sz="1563" b="1" dirty="0">
                <a:solidFill>
                  <a:srgbClr val="FFC000"/>
                </a:solidFill>
                <a:latin typeface="IBM Plex Sans Arabic"/>
                <a:ea typeface="IBM Plex Sans Arabic"/>
                <a:cs typeface="IBM Plex Sans Arabic"/>
                <a:sym typeface="IBM Plex Sans Arabic"/>
              </a:rPr>
              <a:t>+20% </a:t>
            </a:r>
            <a:r>
              <a:rPr lang="ar-SA" sz="1563" b="1" dirty="0">
                <a:solidFill>
                  <a:schemeClr val="lt1"/>
                </a:solidFill>
                <a:latin typeface="IBM Plex Sans Arabic"/>
                <a:ea typeface="IBM Plex Sans Arabic"/>
                <a:cs typeface="IBM Plex Sans Arabic"/>
                <a:sym typeface="IBM Plex Sans Arabic"/>
              </a:rPr>
              <a:t>خلال أول 12 شهر</a:t>
            </a:r>
          </a:p>
          <a:p>
            <a:pPr lvl="0" algn="ctr" rtl="1">
              <a:buSzPts val="1191"/>
            </a:pPr>
            <a:r>
              <a:rPr lang="ar-SA" b="1" dirty="0">
                <a:solidFill>
                  <a:srgbClr val="FFC000"/>
                </a:solidFill>
                <a:latin typeface="IBM Plex Sans Arabic"/>
                <a:cs typeface="IBM Plex Sans Arabic"/>
              </a:rPr>
              <a:t>+40% </a:t>
            </a:r>
            <a:r>
              <a:rPr lang="ar-SA" b="1" dirty="0">
                <a:solidFill>
                  <a:schemeClr val="lt1"/>
                </a:solidFill>
                <a:latin typeface="IBM Plex Sans Arabic"/>
                <a:cs typeface="IBM Plex Sans Arabic"/>
              </a:rPr>
              <a:t>خلال 3 سنوات</a:t>
            </a:r>
            <a:endParaRPr lang="ar-SA" b="1" dirty="0">
              <a:solidFill>
                <a:schemeClr val="lt1"/>
              </a:solidFill>
              <a:latin typeface="IBM Plex Sans Arabic"/>
              <a:cs typeface="IBM Plex Sans Arabic"/>
              <a:sym typeface="IBM Plex Sans Arabic"/>
            </a:endParaRPr>
          </a:p>
        </p:txBody>
      </p:sp>
      <p:sp>
        <p:nvSpPr>
          <p:cNvPr id="4" name="Google Shape;101;p17">
            <a:extLst>
              <a:ext uri="{FF2B5EF4-FFF2-40B4-BE49-F238E27FC236}">
                <a16:creationId xmlns:a16="http://schemas.microsoft.com/office/drawing/2014/main" id="{DF747A7B-E375-0BD9-839F-581EB35964C8}"/>
              </a:ext>
            </a:extLst>
          </p:cNvPr>
          <p:cNvSpPr/>
          <p:nvPr/>
        </p:nvSpPr>
        <p:spPr>
          <a:xfrm flipH="1">
            <a:off x="4633287" y="937361"/>
            <a:ext cx="2074072" cy="1827105"/>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خفض معدل العود</a:t>
            </a:r>
          </a:p>
          <a:p>
            <a:pPr algn="ctr" rtl="1">
              <a:buSzPts val="1191"/>
            </a:pPr>
            <a:endParaRPr lang="ar" sz="1563" b="1" dirty="0">
              <a:solidFill>
                <a:schemeClr val="lt1"/>
              </a:solidFill>
              <a:latin typeface="IBM Plex Sans Arabic"/>
              <a:cs typeface="IBM Plex Sans Arabic"/>
              <a:sym typeface="IBM Plex Sans Arabic"/>
            </a:endParaRPr>
          </a:p>
          <a:p>
            <a:pPr algn="ctr" rtl="1">
              <a:buSzPts val="1191"/>
            </a:pPr>
            <a:r>
              <a:rPr lang="ar-SA" b="1" dirty="0">
                <a:solidFill>
                  <a:schemeClr val="lt1"/>
                </a:solidFill>
                <a:latin typeface="IBM Plex Sans Arabic"/>
                <a:cs typeface="IBM Plex Sans Arabic"/>
              </a:rPr>
              <a:t>انخفاض </a:t>
            </a:r>
            <a:r>
              <a:rPr lang="ar-SA" b="1" dirty="0">
                <a:solidFill>
                  <a:srgbClr val="FFC000"/>
                </a:solidFill>
                <a:latin typeface="IBM Plex Sans Arabic"/>
                <a:cs typeface="IBM Plex Sans Arabic"/>
              </a:rPr>
              <a:t>8% – 12%</a:t>
            </a:r>
          </a:p>
          <a:p>
            <a:pPr algn="ctr" rtl="1">
              <a:buSzPts val="1191"/>
            </a:pPr>
            <a:r>
              <a:rPr lang="ar-SA" b="1" dirty="0">
                <a:solidFill>
                  <a:schemeClr val="lt1"/>
                </a:solidFill>
                <a:latin typeface="IBM Plex Sans Arabic"/>
                <a:cs typeface="IBM Plex Sans Arabic"/>
              </a:rPr>
              <a:t>عبر: تحسين السلوك + دعم الأسر + استقرار مالي بعد الإفراج.</a:t>
            </a:r>
            <a:endParaRPr lang="ar" sz="1563" b="1" dirty="0">
              <a:solidFill>
                <a:schemeClr val="lt1"/>
              </a:solidFill>
              <a:latin typeface="IBM Plex Sans Arabic"/>
              <a:cs typeface="IBM Plex Sans Arabic"/>
              <a:sym typeface="IBM Plex Sans Arabic"/>
            </a:endParaRPr>
          </a:p>
        </p:txBody>
      </p:sp>
      <p:sp>
        <p:nvSpPr>
          <p:cNvPr id="5" name="Google Shape;101;p17">
            <a:extLst>
              <a:ext uri="{FF2B5EF4-FFF2-40B4-BE49-F238E27FC236}">
                <a16:creationId xmlns:a16="http://schemas.microsoft.com/office/drawing/2014/main" id="{3AD54655-D74E-FCE6-0464-06749CB2DA3C}"/>
              </a:ext>
            </a:extLst>
          </p:cNvPr>
          <p:cNvSpPr/>
          <p:nvPr/>
        </p:nvSpPr>
        <p:spPr>
          <a:xfrm flipH="1">
            <a:off x="2426771" y="937361"/>
            <a:ext cx="2074072" cy="1827105"/>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عائد استثماري سنوي</a:t>
            </a:r>
            <a:endParaRPr lang="ar" sz="1563" b="1" dirty="0">
              <a:solidFill>
                <a:srgbClr val="FF7300"/>
              </a:solidFill>
              <a:latin typeface="IBM Plex Sans Arabic"/>
              <a:cs typeface="IBM Plex Sans Arabic"/>
              <a:sym typeface="IBM Plex Sans Arabic"/>
            </a:endParaRPr>
          </a:p>
          <a:p>
            <a:pPr algn="ctr" rtl="1">
              <a:buSzPts val="1191"/>
            </a:pPr>
            <a:endParaRPr lang="ar" sz="1563" b="1" dirty="0">
              <a:solidFill>
                <a:schemeClr val="lt1"/>
              </a:solidFill>
              <a:latin typeface="IBM Plex Sans Arabic"/>
              <a:cs typeface="IBM Plex Sans Arabic"/>
              <a:sym typeface="IBM Plex Sans Arabic"/>
            </a:endParaRPr>
          </a:p>
          <a:p>
            <a:pPr algn="ctr" rtl="1">
              <a:buSzPts val="1191"/>
            </a:pPr>
            <a:r>
              <a:rPr lang="ar-SA" b="1" dirty="0">
                <a:solidFill>
                  <a:srgbClr val="FFC000"/>
                </a:solidFill>
                <a:latin typeface="IBM Plex Sans Arabic"/>
                <a:cs typeface="IBM Plex Sans Arabic"/>
              </a:rPr>
              <a:t>3% – 6% </a:t>
            </a:r>
            <a:r>
              <a:rPr lang="ar-SA" b="1" dirty="0">
                <a:solidFill>
                  <a:schemeClr val="lt1"/>
                </a:solidFill>
                <a:latin typeface="IBM Plex Sans Arabic"/>
                <a:cs typeface="IBM Plex Sans Arabic"/>
              </a:rPr>
              <a:t>عائد</a:t>
            </a:r>
          </a:p>
          <a:p>
            <a:pPr algn="ctr" rtl="1">
              <a:buSzPts val="1191"/>
            </a:pPr>
            <a:r>
              <a:rPr lang="ar-SA" b="1" dirty="0">
                <a:solidFill>
                  <a:schemeClr val="lt1"/>
                </a:solidFill>
                <a:latin typeface="IBM Plex Sans Arabic"/>
                <a:cs typeface="IBM Plex Sans Arabic"/>
              </a:rPr>
              <a:t>على المحفظة الاستثمارية ينتج عنه دعم إضافي للحالات دون زيادة التبرعات.</a:t>
            </a:r>
          </a:p>
        </p:txBody>
      </p:sp>
      <p:sp>
        <p:nvSpPr>
          <p:cNvPr id="6" name="Google Shape;101;p17">
            <a:extLst>
              <a:ext uri="{FF2B5EF4-FFF2-40B4-BE49-F238E27FC236}">
                <a16:creationId xmlns:a16="http://schemas.microsoft.com/office/drawing/2014/main" id="{8C5DC264-D07F-786D-A90E-EE38D939D473}"/>
              </a:ext>
            </a:extLst>
          </p:cNvPr>
          <p:cNvSpPr/>
          <p:nvPr/>
        </p:nvSpPr>
        <p:spPr>
          <a:xfrm flipH="1">
            <a:off x="220255" y="937361"/>
            <a:ext cx="2074072" cy="1827105"/>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تقليل الهدر المالي</a:t>
            </a:r>
            <a:endParaRPr lang="ar" sz="1563" b="1" dirty="0">
              <a:solidFill>
                <a:srgbClr val="FF7300"/>
              </a:solidFill>
              <a:latin typeface="IBM Plex Sans Arabic"/>
              <a:cs typeface="IBM Plex Sans Arabic"/>
              <a:sym typeface="IBM Plex Sans Arabic"/>
            </a:endParaRPr>
          </a:p>
          <a:p>
            <a:pPr algn="ctr" rtl="1">
              <a:buSzPts val="1191"/>
            </a:pPr>
            <a:endParaRPr lang="ar" sz="1563" b="1" dirty="0">
              <a:solidFill>
                <a:schemeClr val="lt1"/>
              </a:solidFill>
              <a:latin typeface="IBM Plex Sans Arabic"/>
              <a:cs typeface="IBM Plex Sans Arabic"/>
              <a:sym typeface="IBM Plex Sans Arabic"/>
            </a:endParaRPr>
          </a:p>
          <a:p>
            <a:pPr algn="ctr" rtl="1">
              <a:buSzPts val="1191"/>
            </a:pPr>
            <a:r>
              <a:rPr lang="ar-SA" b="1" dirty="0">
                <a:solidFill>
                  <a:schemeClr val="lt1"/>
                </a:solidFill>
                <a:latin typeface="IBM Plex Sans Arabic"/>
                <a:cs typeface="IBM Plex Sans Arabic"/>
              </a:rPr>
              <a:t>تقليل الهدر المالي بنسبة </a:t>
            </a:r>
            <a:endParaRPr lang="ar-SA" b="1" dirty="0" smtClean="0">
              <a:solidFill>
                <a:schemeClr val="lt1"/>
              </a:solidFill>
              <a:latin typeface="IBM Plex Sans Arabic"/>
              <a:cs typeface="IBM Plex Sans Arabic"/>
            </a:endParaRPr>
          </a:p>
          <a:p>
            <a:pPr algn="ctr" rtl="1">
              <a:buSzPts val="1191"/>
            </a:pPr>
            <a:r>
              <a:rPr lang="ar-SA" b="1" dirty="0">
                <a:solidFill>
                  <a:srgbClr val="FFC000"/>
                </a:solidFill>
                <a:latin typeface="IBM Plex Sans Arabic"/>
                <a:cs typeface="IBM Plex Sans Arabic"/>
              </a:rPr>
              <a:t>15 </a:t>
            </a:r>
            <a:r>
              <a:rPr lang="ar-SA" b="1" dirty="0" smtClean="0">
                <a:solidFill>
                  <a:srgbClr val="FFC000"/>
                </a:solidFill>
                <a:latin typeface="IBM Plex Sans Arabic"/>
                <a:cs typeface="IBM Plex Sans Arabic"/>
              </a:rPr>
              <a:t>% </a:t>
            </a:r>
            <a:r>
              <a:rPr lang="ar-SA" b="1" dirty="0">
                <a:solidFill>
                  <a:srgbClr val="FFC000"/>
                </a:solidFill>
                <a:latin typeface="IBM Plex Sans Arabic"/>
                <a:cs typeface="IBM Plex Sans Arabic"/>
              </a:rPr>
              <a:t>– 25%</a:t>
            </a:r>
            <a:r>
              <a:rPr lang="ar-SA" b="1" dirty="0">
                <a:solidFill>
                  <a:schemeClr val="bg1"/>
                </a:solidFill>
                <a:latin typeface="IBM Plex Sans Arabic"/>
                <a:cs typeface="IBM Plex Sans Arabic"/>
              </a:rPr>
              <a:t>.</a:t>
            </a:r>
          </a:p>
        </p:txBody>
      </p:sp>
      <p:sp>
        <p:nvSpPr>
          <p:cNvPr id="7" name="Google Shape;101;p17">
            <a:extLst>
              <a:ext uri="{FF2B5EF4-FFF2-40B4-BE49-F238E27FC236}">
                <a16:creationId xmlns:a16="http://schemas.microsoft.com/office/drawing/2014/main" id="{DABAEC56-4533-7FCB-5D70-4618A570B22B}"/>
              </a:ext>
            </a:extLst>
          </p:cNvPr>
          <p:cNvSpPr/>
          <p:nvPr/>
        </p:nvSpPr>
        <p:spPr>
          <a:xfrm flipH="1">
            <a:off x="6839803" y="2999178"/>
            <a:ext cx="2074072" cy="1827104"/>
          </a:xfrm>
          <a:prstGeom prst="roundRect">
            <a:avLst>
              <a:gd name="adj" fmla="val 1880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r>
              <a:rPr lang="ar-SA" sz="1563" b="1" i="0" u="none" strike="noStrike" cap="none" dirty="0">
                <a:solidFill>
                  <a:srgbClr val="FF7300"/>
                </a:solidFill>
                <a:latin typeface="IBM Plex Sans Arabic"/>
                <a:ea typeface="IBM Plex Sans Arabic"/>
                <a:cs typeface="IBM Plex Sans Arabic"/>
                <a:sym typeface="IBM Plex Sans Arabic"/>
              </a:rPr>
              <a:t>رفع المشاركة المجتمعية</a:t>
            </a:r>
            <a:endParaRPr lang="ar-AE" sz="1563" b="1" i="0" u="none" strike="noStrike" cap="none" dirty="0">
              <a:solidFill>
                <a:srgbClr val="FF7300"/>
              </a:solidFill>
              <a:latin typeface="IBM Plex Sans Arabic"/>
              <a:ea typeface="IBM Plex Sans Arabic"/>
              <a:cs typeface="IBM Plex Sans Arabic"/>
              <a:sym typeface="IBM Plex Sans Arabic"/>
            </a:endParaRPr>
          </a:p>
          <a:p>
            <a:pPr marL="0" marR="0" lvl="0" indent="0" algn="ctr" rtl="1">
              <a:lnSpc>
                <a:spcPct val="100000"/>
              </a:lnSpc>
              <a:spcBef>
                <a:spcPts val="0"/>
              </a:spcBef>
              <a:spcAft>
                <a:spcPts val="0"/>
              </a:spcAft>
              <a:buClr>
                <a:srgbClr val="000000"/>
              </a:buClr>
              <a:buSzPts val="1191"/>
              <a:buFont typeface="Arial"/>
              <a:buNone/>
            </a:pPr>
            <a:endParaRPr lang="ar-SA" sz="1563" b="1" dirty="0">
              <a:solidFill>
                <a:schemeClr val="lt1"/>
              </a:solidFill>
              <a:latin typeface="IBM Plex Sans Arabic"/>
              <a:ea typeface="IBM Plex Sans Arabic"/>
              <a:cs typeface="IBM Plex Sans Arabic"/>
              <a:sym typeface="IBM Plex Sans Arabic"/>
            </a:endParaRPr>
          </a:p>
          <a:p>
            <a:pPr lvl="0" algn="ctr" rtl="1">
              <a:buSzPts val="1191"/>
            </a:pPr>
            <a:r>
              <a:rPr lang="ar-AE" b="1" dirty="0">
                <a:solidFill>
                  <a:srgbClr val="FFC000"/>
                </a:solidFill>
                <a:latin typeface="IBM Plex Sans Arabic"/>
                <a:cs typeface="IBM Plex Sans Arabic"/>
              </a:rPr>
              <a:t>+30% </a:t>
            </a:r>
            <a:r>
              <a:rPr lang="ar-AE" b="1" dirty="0">
                <a:solidFill>
                  <a:schemeClr val="lt1"/>
                </a:solidFill>
                <a:latin typeface="IBM Plex Sans Arabic"/>
                <a:cs typeface="IBM Plex Sans Arabic"/>
              </a:rPr>
              <a:t>ارتفاع</a:t>
            </a:r>
          </a:p>
          <a:p>
            <a:pPr lvl="0" algn="ctr" rtl="1">
              <a:buSzPts val="1191"/>
            </a:pPr>
            <a:r>
              <a:rPr lang="ar-AE" b="1" dirty="0">
                <a:solidFill>
                  <a:schemeClr val="lt1"/>
                </a:solidFill>
                <a:latin typeface="IBM Plex Sans Arabic"/>
                <a:cs typeface="IBM Plex Sans Arabic"/>
              </a:rPr>
              <a:t>في التبرع عبر نقاط الولاء وقنوات البنوك.</a:t>
            </a:r>
            <a:endParaRPr b="1" dirty="0">
              <a:solidFill>
                <a:schemeClr val="lt1"/>
              </a:solidFill>
              <a:latin typeface="IBM Plex Sans Arabic"/>
              <a:cs typeface="IBM Plex Sans Arabic"/>
              <a:sym typeface="IBM Plex Sans Arabic"/>
            </a:endParaRPr>
          </a:p>
        </p:txBody>
      </p:sp>
      <p:sp>
        <p:nvSpPr>
          <p:cNvPr id="8" name="Google Shape;101;p17">
            <a:extLst>
              <a:ext uri="{FF2B5EF4-FFF2-40B4-BE49-F238E27FC236}">
                <a16:creationId xmlns:a16="http://schemas.microsoft.com/office/drawing/2014/main" id="{3BAD1BD9-1F80-7D39-967D-0F3360AA2AAA}"/>
              </a:ext>
            </a:extLst>
          </p:cNvPr>
          <p:cNvSpPr/>
          <p:nvPr/>
        </p:nvSpPr>
        <p:spPr>
          <a:xfrm flipH="1">
            <a:off x="4633287" y="2999177"/>
            <a:ext cx="2074072" cy="1827105"/>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تحسين كفاءة السداد</a:t>
            </a:r>
          </a:p>
          <a:p>
            <a:pPr algn="ctr" rtl="1">
              <a:buSzPts val="1191"/>
            </a:pPr>
            <a:endParaRPr lang="ar" sz="1563" b="1" dirty="0">
              <a:solidFill>
                <a:schemeClr val="lt1"/>
              </a:solidFill>
              <a:latin typeface="IBM Plex Sans Arabic"/>
              <a:cs typeface="IBM Plex Sans Arabic"/>
              <a:sym typeface="IBM Plex Sans Arabic"/>
            </a:endParaRPr>
          </a:p>
          <a:p>
            <a:pPr algn="ctr" rtl="1">
              <a:buSzPts val="1191"/>
            </a:pPr>
            <a:r>
              <a:rPr lang="ar-SA" b="1" dirty="0">
                <a:solidFill>
                  <a:schemeClr val="lt1"/>
                </a:solidFill>
                <a:latin typeface="IBM Plex Sans Arabic"/>
                <a:cs typeface="IBM Plex Sans Arabic"/>
              </a:rPr>
              <a:t>رفع كفاءة اختيار الحالة عبر </a:t>
            </a:r>
            <a:r>
              <a:rPr lang="en-US" b="1" dirty="0">
                <a:solidFill>
                  <a:schemeClr val="lt1"/>
                </a:solidFill>
                <a:latin typeface="IBM Plex Sans Arabic"/>
                <a:cs typeface="IBM Plex Sans Arabic"/>
              </a:rPr>
              <a:t>AI Score </a:t>
            </a:r>
            <a:r>
              <a:rPr lang="ar-SA" b="1" dirty="0">
                <a:solidFill>
                  <a:schemeClr val="lt1"/>
                </a:solidFill>
                <a:latin typeface="IBM Plex Sans Arabic"/>
                <a:cs typeface="IBM Plex Sans Arabic"/>
              </a:rPr>
              <a:t> </a:t>
            </a:r>
          </a:p>
          <a:p>
            <a:pPr algn="ctr" rtl="1">
              <a:buSzPts val="1191"/>
            </a:pPr>
            <a:r>
              <a:rPr lang="ar-SA" b="1" dirty="0">
                <a:solidFill>
                  <a:schemeClr val="lt1"/>
                </a:solidFill>
                <a:latin typeface="IBM Plex Sans Arabic"/>
                <a:cs typeface="IBM Plex Sans Arabic"/>
              </a:rPr>
              <a:t>بنسبة دقة </a:t>
            </a:r>
            <a:r>
              <a:rPr lang="ar-SA" b="1" dirty="0" smtClean="0">
                <a:solidFill>
                  <a:srgbClr val="FFC000"/>
                </a:solidFill>
                <a:latin typeface="IBM Plex Sans Arabic"/>
                <a:cs typeface="IBM Plex Sans Arabic"/>
              </a:rPr>
              <a:t>70% </a:t>
            </a:r>
            <a:r>
              <a:rPr lang="ar-SA" b="1" dirty="0">
                <a:solidFill>
                  <a:srgbClr val="FFC000"/>
                </a:solidFill>
                <a:latin typeface="IBM Plex Sans Arabic"/>
                <a:cs typeface="IBM Plex Sans Arabic"/>
              </a:rPr>
              <a:t>– 85%</a:t>
            </a:r>
            <a:r>
              <a:rPr lang="ar-SA" b="1" dirty="0">
                <a:solidFill>
                  <a:schemeClr val="bg1"/>
                </a:solidFill>
                <a:latin typeface="IBM Plex Sans Arabic"/>
                <a:cs typeface="IBM Plex Sans Arabic"/>
              </a:rPr>
              <a:t>.</a:t>
            </a:r>
            <a:endParaRPr lang="ar" sz="1563" b="1" dirty="0">
              <a:solidFill>
                <a:schemeClr val="bg1"/>
              </a:solidFill>
              <a:latin typeface="IBM Plex Sans Arabic"/>
              <a:cs typeface="IBM Plex Sans Arabic"/>
              <a:sym typeface="IBM Plex Sans Arabic"/>
            </a:endParaRPr>
          </a:p>
        </p:txBody>
      </p:sp>
      <p:sp>
        <p:nvSpPr>
          <p:cNvPr id="9" name="Google Shape;101;p17">
            <a:extLst>
              <a:ext uri="{FF2B5EF4-FFF2-40B4-BE49-F238E27FC236}">
                <a16:creationId xmlns:a16="http://schemas.microsoft.com/office/drawing/2014/main" id="{1B6BE947-8C4B-1984-C98C-DB89A7598033}"/>
              </a:ext>
            </a:extLst>
          </p:cNvPr>
          <p:cNvSpPr/>
          <p:nvPr/>
        </p:nvSpPr>
        <p:spPr>
          <a:xfrm flipH="1">
            <a:off x="2426771" y="2999177"/>
            <a:ext cx="2074072" cy="1827105"/>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كفاءة قطاعات الوزارة</a:t>
            </a:r>
          </a:p>
          <a:p>
            <a:pPr algn="ctr" rtl="1">
              <a:buSzPts val="1191"/>
            </a:pPr>
            <a:endParaRPr lang="ar" sz="1563" b="1" dirty="0">
              <a:solidFill>
                <a:schemeClr val="lt1"/>
              </a:solidFill>
              <a:latin typeface="IBM Plex Sans Arabic"/>
              <a:cs typeface="IBM Plex Sans Arabic"/>
              <a:sym typeface="IBM Plex Sans Arabic"/>
            </a:endParaRPr>
          </a:p>
          <a:p>
            <a:pPr algn="ctr" rtl="1">
              <a:buSzPts val="1191"/>
            </a:pPr>
            <a:r>
              <a:rPr lang="ar-SA" b="1" dirty="0">
                <a:solidFill>
                  <a:srgbClr val="FFC000"/>
                </a:solidFill>
                <a:latin typeface="IBM Plex Sans Arabic"/>
                <a:cs typeface="IBM Plex Sans Arabic"/>
              </a:rPr>
              <a:t>22% </a:t>
            </a:r>
            <a:r>
              <a:rPr lang="ar-SA" b="1" dirty="0">
                <a:solidFill>
                  <a:schemeClr val="lt1"/>
                </a:solidFill>
                <a:latin typeface="IBM Plex Sans Arabic"/>
                <a:cs typeface="IBM Plex Sans Arabic"/>
              </a:rPr>
              <a:t>كفاءة أعلى للقطاعات.</a:t>
            </a:r>
          </a:p>
        </p:txBody>
      </p:sp>
      <p:sp>
        <p:nvSpPr>
          <p:cNvPr id="10" name="Google Shape;101;p17">
            <a:extLst>
              <a:ext uri="{FF2B5EF4-FFF2-40B4-BE49-F238E27FC236}">
                <a16:creationId xmlns:a16="http://schemas.microsoft.com/office/drawing/2014/main" id="{517D0C27-3332-DF7D-034C-BC4641CF11DF}"/>
              </a:ext>
            </a:extLst>
          </p:cNvPr>
          <p:cNvSpPr/>
          <p:nvPr/>
        </p:nvSpPr>
        <p:spPr>
          <a:xfrm flipH="1">
            <a:off x="220255" y="2999177"/>
            <a:ext cx="2074072" cy="1827105"/>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أثر اجتماعي مباشر</a:t>
            </a:r>
          </a:p>
          <a:p>
            <a:pPr algn="ctr" rtl="1">
              <a:buSzPts val="1191"/>
            </a:pPr>
            <a:endParaRPr lang="ar" sz="1563" b="1" dirty="0">
              <a:solidFill>
                <a:schemeClr val="lt1"/>
              </a:solidFill>
              <a:latin typeface="IBM Plex Sans Arabic"/>
              <a:cs typeface="IBM Plex Sans Arabic"/>
              <a:sym typeface="IBM Plex Sans Arabic"/>
            </a:endParaRPr>
          </a:p>
          <a:p>
            <a:pPr algn="ctr" rtl="1">
              <a:buSzPts val="1191"/>
            </a:pPr>
            <a:r>
              <a:rPr lang="ar-SA" b="1" dirty="0">
                <a:solidFill>
                  <a:schemeClr val="lt1"/>
                </a:solidFill>
                <a:latin typeface="IBM Plex Sans Arabic"/>
                <a:cs typeface="IBM Plex Sans Arabic"/>
              </a:rPr>
              <a:t>دعم </a:t>
            </a:r>
            <a:r>
              <a:rPr lang="ar-SA" b="1" dirty="0">
                <a:solidFill>
                  <a:srgbClr val="FFC000"/>
                </a:solidFill>
                <a:latin typeface="IBM Plex Sans Arabic"/>
                <a:cs typeface="IBM Plex Sans Arabic"/>
              </a:rPr>
              <a:t>7,000 – 12,000</a:t>
            </a:r>
            <a:r>
              <a:rPr lang="ar-SA" b="1" dirty="0">
                <a:solidFill>
                  <a:schemeClr val="lt1"/>
                </a:solidFill>
                <a:latin typeface="IBM Plex Sans Arabic"/>
                <a:cs typeface="IBM Plex Sans Arabic"/>
              </a:rPr>
              <a:t> حالة سنويًا</a:t>
            </a:r>
          </a:p>
          <a:p>
            <a:pPr algn="ctr" rtl="1">
              <a:buSzPts val="1191"/>
            </a:pPr>
            <a:r>
              <a:rPr lang="ar-SA" b="1" dirty="0">
                <a:solidFill>
                  <a:schemeClr val="lt1"/>
                </a:solidFill>
                <a:latin typeface="IBM Plex Sans Arabic"/>
                <a:cs typeface="IBM Plex Sans Arabic"/>
              </a:rPr>
              <a:t>أثر يمتد لأكثر من </a:t>
            </a:r>
            <a:r>
              <a:rPr lang="ar-SA" b="1" dirty="0">
                <a:solidFill>
                  <a:srgbClr val="FFC000"/>
                </a:solidFill>
                <a:latin typeface="IBM Plex Sans Arabic"/>
                <a:cs typeface="IBM Plex Sans Arabic"/>
              </a:rPr>
              <a:t>25,000 </a:t>
            </a:r>
            <a:r>
              <a:rPr lang="ar-SA" b="1" dirty="0">
                <a:solidFill>
                  <a:schemeClr val="lt1"/>
                </a:solidFill>
                <a:latin typeface="IBM Plex Sans Arabic"/>
                <a:cs typeface="IBM Plex Sans Arabic"/>
              </a:rPr>
              <a:t>أسرة.</a:t>
            </a:r>
          </a:p>
        </p:txBody>
      </p:sp>
    </p:spTree>
    <p:extLst>
      <p:ext uri="{BB962C8B-B14F-4D97-AF65-F5344CB8AC3E}">
        <p14:creationId xmlns:p14="http://schemas.microsoft.com/office/powerpoint/2010/main" val="29870499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738D73F8-A61F-4579-8BB1-BCF2EC261133}"/>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306C1508-D452-A15A-7BFE-D18E1F41E344}"/>
              </a:ext>
            </a:extLst>
          </p:cNvPr>
          <p:cNvSpPr txBox="1"/>
          <p:nvPr/>
        </p:nvSpPr>
        <p:spPr>
          <a:xfrm>
            <a:off x="3402419" y="115437"/>
            <a:ext cx="5511456" cy="509100"/>
          </a:xfrm>
          <a:prstGeom prst="rect">
            <a:avLst/>
          </a:prstGeom>
          <a:noFill/>
          <a:ln>
            <a:noFill/>
          </a:ln>
        </p:spPr>
        <p:txBody>
          <a:bodyPr spcFirstLastPara="1" wrap="square" lIns="94075" tIns="94075" rIns="94075" bIns="94075" anchor="t" anchorCtr="0">
            <a:noAutofit/>
          </a:bodyPr>
          <a:lstStyle/>
          <a:p>
            <a:pPr lvl="0" algn="r" rtl="1"/>
            <a:r>
              <a:rPr lang="ar-SA" sz="2678" b="1" dirty="0">
                <a:solidFill>
                  <a:srgbClr val="FF7300"/>
                </a:solidFill>
                <a:latin typeface="IBM Plex Sans Arabic"/>
                <a:ea typeface="IBM Plex Sans Arabic"/>
                <a:cs typeface="IBM Plex Sans Arabic"/>
                <a:sym typeface="IBM Plex Sans Arabic"/>
              </a:rPr>
              <a:t>مخطط سير عمل لمنصة “مــعــونــة”</a:t>
            </a:r>
          </a:p>
        </p:txBody>
      </p:sp>
      <p:pic>
        <p:nvPicPr>
          <p:cNvPr id="10" name="Picture 9">
            <a:extLst>
              <a:ext uri="{FF2B5EF4-FFF2-40B4-BE49-F238E27FC236}">
                <a16:creationId xmlns:a16="http://schemas.microsoft.com/office/drawing/2014/main" id="{1ABB0A39-BEB8-71AF-1F0B-F0901BB47A36}"/>
              </a:ext>
            </a:extLst>
          </p:cNvPr>
          <p:cNvPicPr>
            <a:picLocks noChangeAspect="1"/>
          </p:cNvPicPr>
          <p:nvPr/>
        </p:nvPicPr>
        <p:blipFill>
          <a:blip r:embed="rId3"/>
          <a:stretch>
            <a:fillRect/>
          </a:stretch>
        </p:blipFill>
        <p:spPr>
          <a:xfrm>
            <a:off x="725893" y="843454"/>
            <a:ext cx="7692213" cy="4300046"/>
          </a:xfrm>
          <a:prstGeom prst="rect">
            <a:avLst/>
          </a:prstGeom>
        </p:spPr>
      </p:pic>
    </p:spTree>
    <p:extLst>
      <p:ext uri="{BB962C8B-B14F-4D97-AF65-F5344CB8AC3E}">
        <p14:creationId xmlns:p14="http://schemas.microsoft.com/office/powerpoint/2010/main" val="329279720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7C58F0EC-E1F1-0B17-EE52-8A6336B29E95}"/>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2569948B-C084-1BFE-84BF-3C01DAAB3C57}"/>
              </a:ext>
            </a:extLst>
          </p:cNvPr>
          <p:cNvSpPr txBox="1"/>
          <p:nvPr/>
        </p:nvSpPr>
        <p:spPr>
          <a:xfrm>
            <a:off x="3402419" y="115437"/>
            <a:ext cx="5511456" cy="509100"/>
          </a:xfrm>
          <a:prstGeom prst="rect">
            <a:avLst/>
          </a:prstGeom>
          <a:noFill/>
          <a:ln>
            <a:noFill/>
          </a:ln>
        </p:spPr>
        <p:txBody>
          <a:bodyPr spcFirstLastPara="1" wrap="square" lIns="94075" tIns="94075" rIns="94075" bIns="94075" anchor="t" anchorCtr="0">
            <a:noAutofit/>
          </a:bodyPr>
          <a:lstStyle/>
          <a:p>
            <a:pPr lvl="0" algn="r" rtl="1"/>
            <a:r>
              <a:rPr lang="ar-SA" sz="2678" b="1" dirty="0">
                <a:solidFill>
                  <a:srgbClr val="FF7300"/>
                </a:solidFill>
                <a:latin typeface="IBM Plex Sans Arabic"/>
                <a:ea typeface="IBM Plex Sans Arabic"/>
                <a:cs typeface="IBM Plex Sans Arabic"/>
                <a:sym typeface="IBM Plex Sans Arabic"/>
              </a:rPr>
              <a:t>الهيكل البنائي لمنصة “مــعــونــة”</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8497" y="740864"/>
            <a:ext cx="6280355" cy="4235774"/>
          </a:xfrm>
          <a:prstGeom prst="rect">
            <a:avLst/>
          </a:prstGeom>
        </p:spPr>
      </p:pic>
    </p:spTree>
    <p:extLst>
      <p:ext uri="{BB962C8B-B14F-4D97-AF65-F5344CB8AC3E}">
        <p14:creationId xmlns:p14="http://schemas.microsoft.com/office/powerpoint/2010/main" val="20194710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CCAC2F8C-35F2-8296-B0EC-AD10D98C343F}"/>
            </a:ext>
          </a:extLst>
        </p:cNvPr>
        <p:cNvGrpSpPr/>
        <p:nvPr/>
      </p:nvGrpSpPr>
      <p:grpSpPr>
        <a:xfrm>
          <a:off x="0" y="0"/>
          <a:ext cx="0" cy="0"/>
          <a:chOff x="0" y="0"/>
          <a:chExt cx="0" cy="0"/>
        </a:xfrm>
      </p:grpSpPr>
      <p:sp>
        <p:nvSpPr>
          <p:cNvPr id="3" name="Google Shape;84;p16">
            <a:extLst>
              <a:ext uri="{FF2B5EF4-FFF2-40B4-BE49-F238E27FC236}">
                <a16:creationId xmlns:a16="http://schemas.microsoft.com/office/drawing/2014/main" id="{2477792D-E57C-BB5F-6C0E-4336A9237AF7}"/>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dirty="0">
                <a:solidFill>
                  <a:srgbClr val="FF7300"/>
                </a:solidFill>
                <a:latin typeface="IBM Plex Sans Arabic"/>
                <a:ea typeface="IBM Plex Sans Arabic"/>
                <a:cs typeface="IBM Plex Sans Arabic"/>
                <a:sym typeface="IBM Plex Sans Arabic"/>
              </a:rPr>
              <a:t>النموذج الذكي </a:t>
            </a:r>
            <a:r>
              <a:rPr lang="en-US" sz="2678" b="1" dirty="0">
                <a:solidFill>
                  <a:srgbClr val="FF7300"/>
                </a:solidFill>
                <a:latin typeface="IBM Plex Sans Arabic"/>
                <a:ea typeface="IBM Plex Sans Arabic"/>
                <a:cs typeface="IBM Plex Sans Arabic"/>
                <a:sym typeface="IBM Plex Sans Arabic"/>
              </a:rPr>
              <a:t>AI</a:t>
            </a:r>
            <a:endParaRPr lang="ar-SA" sz="2678" b="1" dirty="0">
              <a:solidFill>
                <a:srgbClr val="FF7300"/>
              </a:solidFill>
              <a:latin typeface="IBM Plex Sans Arabic"/>
              <a:ea typeface="IBM Plex Sans Arabic"/>
              <a:cs typeface="IBM Plex Sans Arabic"/>
              <a:sym typeface="IBM Plex Sans Arabic"/>
            </a:endParaRPr>
          </a:p>
        </p:txBody>
      </p:sp>
      <p:sp>
        <p:nvSpPr>
          <p:cNvPr id="4" name="Google Shape;125;p18">
            <a:extLst>
              <a:ext uri="{FF2B5EF4-FFF2-40B4-BE49-F238E27FC236}">
                <a16:creationId xmlns:a16="http://schemas.microsoft.com/office/drawing/2014/main" id="{17A06548-F4EE-08E5-2BA9-3B794DD32BCB}"/>
              </a:ext>
            </a:extLst>
          </p:cNvPr>
          <p:cNvSpPr txBox="1"/>
          <p:nvPr/>
        </p:nvSpPr>
        <p:spPr>
          <a:xfrm>
            <a:off x="838193" y="405865"/>
            <a:ext cx="735000" cy="313800"/>
          </a:xfrm>
          <a:prstGeom prst="rect">
            <a:avLst/>
          </a:prstGeom>
          <a:solidFill>
            <a:srgbClr val="C000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SA" sz="1692" dirty="0">
                <a:solidFill>
                  <a:srgbClr val="FFFFFF"/>
                </a:solidFill>
                <a:latin typeface="IBM Plex Sans Arabic SemiBold"/>
                <a:ea typeface="IBM Plex Sans Arabic SemiBold"/>
                <a:cs typeface="IBM Plex Sans Arabic SemiBold"/>
                <a:sym typeface="IBM Plex Sans Arabic SemiBold"/>
              </a:rPr>
              <a:t>مها</a:t>
            </a:r>
            <a:endParaRPr sz="1692" dirty="0">
              <a:solidFill>
                <a:srgbClr val="FFFFFF"/>
              </a:solidFill>
              <a:latin typeface="IBM Plex Sans Arabic SemiBold"/>
              <a:ea typeface="IBM Plex Sans Arabic SemiBold"/>
              <a:cs typeface="IBM Plex Sans Arabic SemiBold"/>
              <a:sym typeface="IBM Plex Sans Arabic SemiBold"/>
            </a:endParaRPr>
          </a:p>
        </p:txBody>
      </p:sp>
    </p:spTree>
    <p:extLst>
      <p:ext uri="{BB962C8B-B14F-4D97-AF65-F5344CB8AC3E}">
        <p14:creationId xmlns:p14="http://schemas.microsoft.com/office/powerpoint/2010/main" val="412739527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p:nvPr/>
        </p:nvSpPr>
        <p:spPr>
          <a:xfrm>
            <a:off x="998679" y="911894"/>
            <a:ext cx="7146600" cy="542400"/>
          </a:xfrm>
          <a:prstGeom prst="rect">
            <a:avLst/>
          </a:prstGeom>
          <a:noFill/>
          <a:ln>
            <a:noFill/>
          </a:ln>
        </p:spPr>
        <p:txBody>
          <a:bodyPr spcFirstLastPara="1" wrap="square" lIns="91025" tIns="91025" rIns="91025" bIns="91025" anchor="t" anchorCtr="0">
            <a:noAutofit/>
          </a:bodyPr>
          <a:lstStyle/>
          <a:p>
            <a:pPr marL="0" lvl="0" indent="0" algn="ctr" rtl="1">
              <a:spcBef>
                <a:spcPts val="0"/>
              </a:spcBef>
              <a:spcAft>
                <a:spcPts val="0"/>
              </a:spcAft>
              <a:buNone/>
            </a:pPr>
            <a:r>
              <a:rPr lang="ar" sz="2678" b="1">
                <a:solidFill>
                  <a:srgbClr val="FF7300"/>
                </a:solidFill>
                <a:latin typeface="IBM Plex Sans Arabic"/>
                <a:ea typeface="IBM Plex Sans Arabic"/>
                <a:cs typeface="IBM Plex Sans Arabic"/>
                <a:sym typeface="IBM Plex Sans Arabic"/>
              </a:rPr>
              <a:t>البيانات المستخدمة</a:t>
            </a:r>
            <a:endParaRPr sz="2678">
              <a:solidFill>
                <a:srgbClr val="FF7300"/>
              </a:solidFill>
              <a:latin typeface="IBM Plex Sans Arabic"/>
              <a:ea typeface="IBM Plex Sans Arabic"/>
              <a:cs typeface="IBM Plex Sans Arabic"/>
              <a:sym typeface="IBM Plex Sans Arabic"/>
            </a:endParaRPr>
          </a:p>
        </p:txBody>
      </p:sp>
      <p:sp>
        <p:nvSpPr>
          <p:cNvPr id="119" name="Google Shape;119;p18"/>
          <p:cNvSpPr txBox="1"/>
          <p:nvPr/>
        </p:nvSpPr>
        <p:spPr>
          <a:xfrm>
            <a:off x="3700750" y="2067730"/>
            <a:ext cx="3056700" cy="2436000"/>
          </a:xfrm>
          <a:prstGeom prst="rect">
            <a:avLst/>
          </a:prstGeom>
          <a:noFill/>
          <a:ln>
            <a:noFill/>
          </a:ln>
        </p:spPr>
        <p:txBody>
          <a:bodyPr spcFirstLastPara="1" wrap="square" lIns="91025" tIns="91025" rIns="91025" bIns="91025" anchor="t" anchorCtr="0">
            <a:noAutofit/>
          </a:bodyPr>
          <a:lstStyle/>
          <a:p>
            <a:pPr marL="0" lvl="0" indent="0" algn="r" rtl="1">
              <a:lnSpc>
                <a:spcPct val="115000"/>
              </a:lnSpc>
              <a:spcBef>
                <a:spcPts val="0"/>
              </a:spcBef>
              <a:spcAft>
                <a:spcPts val="0"/>
              </a:spcAft>
              <a:buNone/>
            </a:pPr>
            <a:r>
              <a:rPr lang="ar" sz="995">
                <a:solidFill>
                  <a:srgbClr val="FFFFFF"/>
                </a:solidFill>
                <a:latin typeface="IBM Plex Sans Arabic"/>
                <a:ea typeface="IBM Plex Sans Arabic"/>
                <a:cs typeface="IBM Plex Sans Arabic"/>
                <a:sym typeface="IBM Plex Sans Arabic"/>
              </a:rPr>
              <a:t>يشرح القسم كل البيانات التي تم جمعها أو توليدها خلال المشروع، سواء كانت نصية مثل النصوص أو غير نصية مثل الصور والرسوم البيانية.</a:t>
            </a:r>
            <a:br>
              <a:rPr lang="ar" sz="995">
                <a:solidFill>
                  <a:srgbClr val="FFFFFF"/>
                </a:solidFill>
                <a:latin typeface="IBM Plex Sans Arabic"/>
                <a:ea typeface="IBM Plex Sans Arabic"/>
                <a:cs typeface="IBM Plex Sans Arabic"/>
                <a:sym typeface="IBM Plex Sans Arabic"/>
              </a:rPr>
            </a:br>
            <a:endParaRPr sz="995">
              <a:solidFill>
                <a:srgbClr val="FFFFFF"/>
              </a:solidFill>
              <a:latin typeface="IBM Plex Sans Arabic"/>
              <a:ea typeface="IBM Plex Sans Arabic"/>
              <a:cs typeface="IBM Plex Sans Arabic"/>
              <a:sym typeface="IBM Plex Sans Arabic"/>
            </a:endParaRPr>
          </a:p>
          <a:p>
            <a:pPr marL="455123" lvl="0" indent="-290773" algn="r" rtl="1">
              <a:lnSpc>
                <a:spcPct val="115000"/>
              </a:lnSpc>
              <a:spcBef>
                <a:spcPts val="0"/>
              </a:spcBef>
              <a:spcAft>
                <a:spcPts val="0"/>
              </a:spcAft>
              <a:buClr>
                <a:srgbClr val="FFFFFF"/>
              </a:buClr>
              <a:buSzPts val="995"/>
              <a:buFont typeface="IBM Plex Sans Arabic"/>
              <a:buChar char="●"/>
            </a:pPr>
            <a:r>
              <a:rPr lang="ar" sz="995">
                <a:solidFill>
                  <a:srgbClr val="FFFFFF"/>
                </a:solidFill>
                <a:latin typeface="IBM Plex Sans Arabic"/>
                <a:ea typeface="IBM Plex Sans Arabic"/>
                <a:cs typeface="IBM Plex Sans Arabic"/>
                <a:sym typeface="IBM Plex Sans Arabic"/>
              </a:rPr>
              <a:t>ما هي مصادر البيانات التي استخدمتها؟</a:t>
            </a:r>
            <a:endParaRPr sz="995">
              <a:solidFill>
                <a:srgbClr val="FFFFFF"/>
              </a:solidFill>
              <a:latin typeface="IBM Plex Sans Arabic"/>
              <a:ea typeface="IBM Plex Sans Arabic"/>
              <a:cs typeface="IBM Plex Sans Arabic"/>
              <a:sym typeface="IBM Plex Sans Arabic"/>
            </a:endParaRPr>
          </a:p>
          <a:p>
            <a:pPr marL="455123" lvl="0" indent="-290773" algn="r" rtl="1">
              <a:lnSpc>
                <a:spcPct val="115000"/>
              </a:lnSpc>
              <a:spcBef>
                <a:spcPts val="0"/>
              </a:spcBef>
              <a:spcAft>
                <a:spcPts val="0"/>
              </a:spcAft>
              <a:buClr>
                <a:srgbClr val="FFFFFF"/>
              </a:buClr>
              <a:buSzPts val="995"/>
              <a:buFont typeface="IBM Plex Sans Arabic"/>
              <a:buChar char="●"/>
            </a:pPr>
            <a:r>
              <a:rPr lang="ar" sz="995">
                <a:solidFill>
                  <a:srgbClr val="FFFFFF"/>
                </a:solidFill>
                <a:latin typeface="IBM Plex Sans Arabic"/>
                <a:ea typeface="IBM Plex Sans Arabic"/>
                <a:cs typeface="IBM Plex Sans Arabic"/>
                <a:sym typeface="IBM Plex Sans Arabic"/>
              </a:rPr>
              <a:t>ما الذي قمت به لتنظيفها أو معالجتها؟</a:t>
            </a:r>
            <a:endParaRPr sz="995">
              <a:solidFill>
                <a:srgbClr val="FFFFFF"/>
              </a:solidFill>
              <a:latin typeface="IBM Plex Sans Arabic"/>
              <a:ea typeface="IBM Plex Sans Arabic"/>
              <a:cs typeface="IBM Plex Sans Arabic"/>
              <a:sym typeface="IBM Plex Sans Arabic"/>
            </a:endParaRPr>
          </a:p>
          <a:p>
            <a:pPr marL="455123" lvl="0" indent="-290773" algn="r" rtl="1">
              <a:lnSpc>
                <a:spcPct val="115000"/>
              </a:lnSpc>
              <a:spcBef>
                <a:spcPts val="0"/>
              </a:spcBef>
              <a:spcAft>
                <a:spcPts val="0"/>
              </a:spcAft>
              <a:buClr>
                <a:srgbClr val="FFFFFF"/>
              </a:buClr>
              <a:buSzPts val="995"/>
              <a:buFont typeface="IBM Plex Sans Arabic"/>
              <a:buChar char="●"/>
            </a:pPr>
            <a:r>
              <a:rPr lang="ar" sz="995">
                <a:solidFill>
                  <a:srgbClr val="FFFFFF"/>
                </a:solidFill>
                <a:latin typeface="IBM Plex Sans Arabic"/>
                <a:ea typeface="IBM Plex Sans Arabic"/>
                <a:cs typeface="IBM Plex Sans Arabic"/>
                <a:sym typeface="IBM Plex Sans Arabic"/>
              </a:rPr>
              <a:t>ما هي التحديات التي واجهتك في جمع البيانات؟ (مثل صعوبة الوصول إلى البيانات البيومترية للرياضيين)</a:t>
            </a:r>
            <a:endParaRPr sz="995">
              <a:solidFill>
                <a:srgbClr val="FFFFFF"/>
              </a:solidFill>
              <a:latin typeface="IBM Plex Sans Arabic"/>
              <a:ea typeface="IBM Plex Sans Arabic"/>
              <a:cs typeface="IBM Plex Sans Arabic"/>
              <a:sym typeface="IBM Plex Sans Arabic"/>
            </a:endParaRPr>
          </a:p>
        </p:txBody>
      </p:sp>
      <p:pic>
        <p:nvPicPr>
          <p:cNvPr id="120" name="Google Shape;120;p18" title="Chart">
            <a:hlinkClick r:id="rId3"/>
          </p:cNvPr>
          <p:cNvPicPr preferRelativeResize="0"/>
          <p:nvPr/>
        </p:nvPicPr>
        <p:blipFill>
          <a:blip r:embed="rId4">
            <a:alphaModFix/>
          </a:blip>
          <a:stretch>
            <a:fillRect/>
          </a:stretch>
        </p:blipFill>
        <p:spPr>
          <a:xfrm>
            <a:off x="6849656" y="1854250"/>
            <a:ext cx="1994361" cy="1989000"/>
          </a:xfrm>
          <a:prstGeom prst="rect">
            <a:avLst/>
          </a:prstGeom>
          <a:noFill/>
          <a:ln>
            <a:noFill/>
          </a:ln>
        </p:spPr>
      </p:pic>
      <p:sp>
        <p:nvSpPr>
          <p:cNvPr id="121" name="Google Shape;121;p18"/>
          <p:cNvSpPr txBox="1"/>
          <p:nvPr/>
        </p:nvSpPr>
        <p:spPr>
          <a:xfrm>
            <a:off x="2155958" y="2657092"/>
            <a:ext cx="1544700" cy="383400"/>
          </a:xfrm>
          <a:prstGeom prst="rect">
            <a:avLst/>
          </a:prstGeom>
          <a:noFill/>
          <a:ln>
            <a:noFill/>
          </a:ln>
        </p:spPr>
        <p:txBody>
          <a:bodyPr spcFirstLastPara="1" wrap="square" lIns="91025" tIns="91025" rIns="91025" bIns="91025" anchor="t" anchorCtr="0">
            <a:noAutofit/>
          </a:bodyPr>
          <a:lstStyle/>
          <a:p>
            <a:pPr marL="0" lvl="0" indent="0" algn="ctr" rtl="0">
              <a:spcBef>
                <a:spcPts val="0"/>
              </a:spcBef>
              <a:spcAft>
                <a:spcPts val="0"/>
              </a:spcAft>
              <a:buNone/>
            </a:pPr>
            <a:r>
              <a:rPr lang="ar" sz="696">
                <a:solidFill>
                  <a:srgbClr val="FFFFFF"/>
                </a:solidFill>
                <a:latin typeface="IBM Plex Sans Arabic"/>
                <a:ea typeface="IBM Plex Sans Arabic"/>
                <a:cs typeface="IBM Plex Sans Arabic"/>
                <a:sym typeface="IBM Plex Sans Arabic"/>
              </a:rPr>
              <a:t>Highlight the main sources of revenue</a:t>
            </a:r>
            <a:endParaRPr sz="696">
              <a:solidFill>
                <a:srgbClr val="FFFFFF"/>
              </a:solidFill>
              <a:latin typeface="IBM Plex Sans Arabic"/>
              <a:ea typeface="IBM Plex Sans Arabic"/>
              <a:cs typeface="IBM Plex Sans Arabic"/>
              <a:sym typeface="IBM Plex Sans Arabic"/>
            </a:endParaRPr>
          </a:p>
        </p:txBody>
      </p:sp>
      <p:sp>
        <p:nvSpPr>
          <p:cNvPr id="122" name="Google Shape;122;p18"/>
          <p:cNvSpPr txBox="1"/>
          <p:nvPr/>
        </p:nvSpPr>
        <p:spPr>
          <a:xfrm>
            <a:off x="2155871" y="2424537"/>
            <a:ext cx="1544700" cy="296400"/>
          </a:xfrm>
          <a:prstGeom prst="rect">
            <a:avLst/>
          </a:prstGeom>
          <a:noFill/>
          <a:ln>
            <a:noFill/>
          </a:ln>
        </p:spPr>
        <p:txBody>
          <a:bodyPr spcFirstLastPara="1" wrap="square" lIns="91025" tIns="91025" rIns="91025" bIns="91025" anchor="b" anchorCtr="0">
            <a:noAutofit/>
          </a:bodyPr>
          <a:lstStyle/>
          <a:p>
            <a:pPr marL="0" lvl="0" indent="0" algn="ctr" rtl="0">
              <a:spcBef>
                <a:spcPts val="0"/>
              </a:spcBef>
              <a:spcAft>
                <a:spcPts val="0"/>
              </a:spcAft>
              <a:buNone/>
            </a:pPr>
            <a:r>
              <a:rPr lang="ar" sz="1493">
                <a:solidFill>
                  <a:srgbClr val="FFFFFF"/>
                </a:solidFill>
                <a:latin typeface="IBM Plex Sans Arabic"/>
                <a:ea typeface="IBM Plex Sans Arabic"/>
                <a:cs typeface="IBM Plex Sans Arabic"/>
                <a:sym typeface="IBM Plex Sans Arabic"/>
              </a:rPr>
              <a:t>2nd quarter</a:t>
            </a:r>
            <a:endParaRPr sz="1493">
              <a:solidFill>
                <a:srgbClr val="FFFFFF"/>
              </a:solidFill>
              <a:latin typeface="IBM Plex Sans Arabic"/>
              <a:ea typeface="IBM Plex Sans Arabic"/>
              <a:cs typeface="IBM Plex Sans Arabic"/>
              <a:sym typeface="IBM Plex Sans Arabic"/>
            </a:endParaRPr>
          </a:p>
        </p:txBody>
      </p:sp>
      <p:sp>
        <p:nvSpPr>
          <p:cNvPr id="123" name="Google Shape;123;p18"/>
          <p:cNvSpPr txBox="1"/>
          <p:nvPr/>
        </p:nvSpPr>
        <p:spPr>
          <a:xfrm>
            <a:off x="433343" y="2424537"/>
            <a:ext cx="1544700" cy="296400"/>
          </a:xfrm>
          <a:prstGeom prst="rect">
            <a:avLst/>
          </a:prstGeom>
          <a:noFill/>
          <a:ln>
            <a:noFill/>
          </a:ln>
        </p:spPr>
        <p:txBody>
          <a:bodyPr spcFirstLastPara="1" wrap="square" lIns="91025" tIns="91025" rIns="91025" bIns="91025" anchor="b" anchorCtr="0">
            <a:noAutofit/>
          </a:bodyPr>
          <a:lstStyle/>
          <a:p>
            <a:pPr marL="0" lvl="0" indent="0" algn="ctr" rtl="0">
              <a:spcBef>
                <a:spcPts val="0"/>
              </a:spcBef>
              <a:spcAft>
                <a:spcPts val="0"/>
              </a:spcAft>
              <a:buNone/>
            </a:pPr>
            <a:r>
              <a:rPr lang="ar" sz="1493">
                <a:solidFill>
                  <a:srgbClr val="FFFFFF"/>
                </a:solidFill>
                <a:latin typeface="IBM Plex Sans Arabic"/>
                <a:ea typeface="IBM Plex Sans Arabic"/>
                <a:cs typeface="IBM Plex Sans Arabic"/>
                <a:sym typeface="IBM Plex Sans Arabic"/>
              </a:rPr>
              <a:t>1st quarter</a:t>
            </a:r>
            <a:endParaRPr sz="1493">
              <a:solidFill>
                <a:srgbClr val="FFFFFF"/>
              </a:solidFill>
              <a:latin typeface="IBM Plex Sans Arabic"/>
              <a:ea typeface="IBM Plex Sans Arabic"/>
              <a:cs typeface="IBM Plex Sans Arabic"/>
              <a:sym typeface="IBM Plex Sans Arabic"/>
            </a:endParaRPr>
          </a:p>
        </p:txBody>
      </p:sp>
      <p:sp>
        <p:nvSpPr>
          <p:cNvPr id="124" name="Google Shape;124;p18"/>
          <p:cNvSpPr txBox="1"/>
          <p:nvPr/>
        </p:nvSpPr>
        <p:spPr>
          <a:xfrm>
            <a:off x="433353" y="2657092"/>
            <a:ext cx="1544700" cy="383400"/>
          </a:xfrm>
          <a:prstGeom prst="rect">
            <a:avLst/>
          </a:prstGeom>
          <a:noFill/>
          <a:ln>
            <a:noFill/>
          </a:ln>
        </p:spPr>
        <p:txBody>
          <a:bodyPr spcFirstLastPara="1" wrap="square" lIns="91025" tIns="91025" rIns="91025" bIns="91025" anchor="t" anchorCtr="0">
            <a:noAutofit/>
          </a:bodyPr>
          <a:lstStyle/>
          <a:p>
            <a:pPr marL="0" lvl="0" indent="0" algn="ctr" rtl="0">
              <a:spcBef>
                <a:spcPts val="0"/>
              </a:spcBef>
              <a:spcAft>
                <a:spcPts val="0"/>
              </a:spcAft>
              <a:buNone/>
            </a:pPr>
            <a:r>
              <a:rPr lang="ar" sz="696">
                <a:solidFill>
                  <a:srgbClr val="FFFFFF"/>
                </a:solidFill>
                <a:latin typeface="IBM Plex Sans Arabic"/>
                <a:ea typeface="IBM Plex Sans Arabic"/>
                <a:cs typeface="IBM Plex Sans Arabic"/>
                <a:sym typeface="IBM Plex Sans Arabic"/>
              </a:rPr>
              <a:t>Highlight the main sources of revenue</a:t>
            </a:r>
            <a:endParaRPr sz="696">
              <a:solidFill>
                <a:srgbClr val="FFFFFF"/>
              </a:solidFill>
              <a:latin typeface="IBM Plex Sans Arabic"/>
              <a:ea typeface="IBM Plex Sans Arabic"/>
              <a:cs typeface="IBM Plex Sans Arabic"/>
              <a:sym typeface="IBM Plex Sans Arabic"/>
            </a:endParaRPr>
          </a:p>
        </p:txBody>
      </p:sp>
      <p:sp>
        <p:nvSpPr>
          <p:cNvPr id="125" name="Google Shape;125;p18"/>
          <p:cNvSpPr txBox="1"/>
          <p:nvPr/>
        </p:nvSpPr>
        <p:spPr>
          <a:xfrm>
            <a:off x="838201" y="2067739"/>
            <a:ext cx="735000" cy="313800"/>
          </a:xfrm>
          <a:prstGeom prst="rect">
            <a:avLst/>
          </a:prstGeom>
          <a:solidFill>
            <a:srgbClr val="CF9B75"/>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 sz="1692">
                <a:solidFill>
                  <a:srgbClr val="FFFFFF"/>
                </a:solidFill>
                <a:latin typeface="IBM Plex Sans Arabic SemiBold"/>
                <a:ea typeface="IBM Plex Sans Arabic SemiBold"/>
                <a:cs typeface="IBM Plex Sans Arabic SemiBold"/>
                <a:sym typeface="IBM Plex Sans Arabic SemiBold"/>
              </a:rPr>
              <a:t>20%</a:t>
            </a:r>
            <a:endParaRPr sz="1692">
              <a:solidFill>
                <a:srgbClr val="FFFFFF"/>
              </a:solidFill>
              <a:latin typeface="IBM Plex Sans Arabic SemiBold"/>
              <a:ea typeface="IBM Plex Sans Arabic SemiBold"/>
              <a:cs typeface="IBM Plex Sans Arabic SemiBold"/>
              <a:sym typeface="IBM Plex Sans Arabic SemiBold"/>
            </a:endParaRPr>
          </a:p>
        </p:txBody>
      </p:sp>
      <p:sp>
        <p:nvSpPr>
          <p:cNvPr id="126" name="Google Shape;126;p18"/>
          <p:cNvSpPr txBox="1"/>
          <p:nvPr/>
        </p:nvSpPr>
        <p:spPr>
          <a:xfrm>
            <a:off x="2560734" y="2067733"/>
            <a:ext cx="735000" cy="313800"/>
          </a:xfrm>
          <a:prstGeom prst="rect">
            <a:avLst/>
          </a:prstGeom>
          <a:solidFill>
            <a:srgbClr val="717A43"/>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 sz="1692">
                <a:solidFill>
                  <a:srgbClr val="FFFFFF"/>
                </a:solidFill>
                <a:latin typeface="IBM Plex Sans Arabic SemiBold"/>
                <a:ea typeface="IBM Plex Sans Arabic SemiBold"/>
                <a:cs typeface="IBM Plex Sans Arabic SemiBold"/>
                <a:sym typeface="IBM Plex Sans Arabic SemiBold"/>
              </a:rPr>
              <a:t>20%</a:t>
            </a:r>
            <a:endParaRPr sz="1692">
              <a:solidFill>
                <a:srgbClr val="FFFFFF"/>
              </a:solidFill>
              <a:latin typeface="IBM Plex Sans Arabic SemiBold"/>
              <a:ea typeface="IBM Plex Sans Arabic SemiBold"/>
              <a:cs typeface="IBM Plex Sans Arabic SemiBold"/>
              <a:sym typeface="IBM Plex Sans Arabic SemiBold"/>
            </a:endParaRPr>
          </a:p>
        </p:txBody>
      </p:sp>
      <p:sp>
        <p:nvSpPr>
          <p:cNvPr id="127" name="Google Shape;127;p18"/>
          <p:cNvSpPr txBox="1"/>
          <p:nvPr/>
        </p:nvSpPr>
        <p:spPr>
          <a:xfrm>
            <a:off x="2155958" y="3738751"/>
            <a:ext cx="1544700" cy="383400"/>
          </a:xfrm>
          <a:prstGeom prst="rect">
            <a:avLst/>
          </a:prstGeom>
          <a:noFill/>
          <a:ln>
            <a:noFill/>
          </a:ln>
        </p:spPr>
        <p:txBody>
          <a:bodyPr spcFirstLastPara="1" wrap="square" lIns="91025" tIns="91025" rIns="91025" bIns="91025" anchor="t" anchorCtr="0">
            <a:noAutofit/>
          </a:bodyPr>
          <a:lstStyle/>
          <a:p>
            <a:pPr marL="0" lvl="0" indent="0" algn="ctr" rtl="0">
              <a:spcBef>
                <a:spcPts val="0"/>
              </a:spcBef>
              <a:spcAft>
                <a:spcPts val="0"/>
              </a:spcAft>
              <a:buNone/>
            </a:pPr>
            <a:r>
              <a:rPr lang="ar" sz="696">
                <a:solidFill>
                  <a:srgbClr val="FFFFFF"/>
                </a:solidFill>
                <a:latin typeface="IBM Plex Sans Arabic"/>
                <a:ea typeface="IBM Plex Sans Arabic"/>
                <a:cs typeface="IBM Plex Sans Arabic"/>
                <a:sym typeface="IBM Plex Sans Arabic"/>
              </a:rPr>
              <a:t>Highlight the main sources of revenue</a:t>
            </a:r>
            <a:endParaRPr sz="696">
              <a:solidFill>
                <a:srgbClr val="FFFFFF"/>
              </a:solidFill>
              <a:latin typeface="IBM Plex Sans Arabic"/>
              <a:ea typeface="IBM Plex Sans Arabic"/>
              <a:cs typeface="IBM Plex Sans Arabic"/>
              <a:sym typeface="IBM Plex Sans Arabic"/>
            </a:endParaRPr>
          </a:p>
        </p:txBody>
      </p:sp>
      <p:sp>
        <p:nvSpPr>
          <p:cNvPr id="128" name="Google Shape;128;p18"/>
          <p:cNvSpPr txBox="1"/>
          <p:nvPr/>
        </p:nvSpPr>
        <p:spPr>
          <a:xfrm>
            <a:off x="2155871" y="3506196"/>
            <a:ext cx="1544700" cy="296400"/>
          </a:xfrm>
          <a:prstGeom prst="rect">
            <a:avLst/>
          </a:prstGeom>
          <a:noFill/>
          <a:ln>
            <a:noFill/>
          </a:ln>
        </p:spPr>
        <p:txBody>
          <a:bodyPr spcFirstLastPara="1" wrap="square" lIns="91025" tIns="91025" rIns="91025" bIns="91025" anchor="b" anchorCtr="0">
            <a:noAutofit/>
          </a:bodyPr>
          <a:lstStyle/>
          <a:p>
            <a:pPr marL="0" lvl="0" indent="0" algn="ctr" rtl="0">
              <a:spcBef>
                <a:spcPts val="0"/>
              </a:spcBef>
              <a:spcAft>
                <a:spcPts val="0"/>
              </a:spcAft>
              <a:buNone/>
            </a:pPr>
            <a:r>
              <a:rPr lang="ar" sz="1493">
                <a:solidFill>
                  <a:srgbClr val="FFFFFF"/>
                </a:solidFill>
                <a:latin typeface="IBM Plex Sans Arabic"/>
                <a:ea typeface="IBM Plex Sans Arabic"/>
                <a:cs typeface="IBM Plex Sans Arabic"/>
                <a:sym typeface="IBM Plex Sans Arabic"/>
              </a:rPr>
              <a:t>4th quarter</a:t>
            </a:r>
            <a:endParaRPr sz="1493">
              <a:solidFill>
                <a:srgbClr val="FFFFFF"/>
              </a:solidFill>
              <a:latin typeface="IBM Plex Sans Arabic"/>
              <a:ea typeface="IBM Plex Sans Arabic"/>
              <a:cs typeface="IBM Plex Sans Arabic"/>
              <a:sym typeface="IBM Plex Sans Arabic"/>
            </a:endParaRPr>
          </a:p>
        </p:txBody>
      </p:sp>
      <p:sp>
        <p:nvSpPr>
          <p:cNvPr id="129" name="Google Shape;129;p18"/>
          <p:cNvSpPr txBox="1"/>
          <p:nvPr/>
        </p:nvSpPr>
        <p:spPr>
          <a:xfrm>
            <a:off x="433343" y="3506196"/>
            <a:ext cx="1544700" cy="296400"/>
          </a:xfrm>
          <a:prstGeom prst="rect">
            <a:avLst/>
          </a:prstGeom>
          <a:noFill/>
          <a:ln>
            <a:noFill/>
          </a:ln>
        </p:spPr>
        <p:txBody>
          <a:bodyPr spcFirstLastPara="1" wrap="square" lIns="91025" tIns="91025" rIns="91025" bIns="91025" anchor="b" anchorCtr="0">
            <a:noAutofit/>
          </a:bodyPr>
          <a:lstStyle/>
          <a:p>
            <a:pPr marL="0" lvl="0" indent="0" algn="ctr" rtl="0">
              <a:spcBef>
                <a:spcPts val="0"/>
              </a:spcBef>
              <a:spcAft>
                <a:spcPts val="0"/>
              </a:spcAft>
              <a:buNone/>
            </a:pPr>
            <a:r>
              <a:rPr lang="ar" sz="1493" dirty="0">
                <a:solidFill>
                  <a:srgbClr val="FFFFFF"/>
                </a:solidFill>
                <a:latin typeface="IBM Plex Sans Arabic"/>
                <a:ea typeface="IBM Plex Sans Arabic"/>
                <a:cs typeface="IBM Plex Sans Arabic"/>
                <a:sym typeface="IBM Plex Sans Arabic"/>
              </a:rPr>
              <a:t>3rd quarter</a:t>
            </a:r>
            <a:endParaRPr sz="1493" dirty="0">
              <a:solidFill>
                <a:srgbClr val="FFFFFF"/>
              </a:solidFill>
              <a:latin typeface="IBM Plex Sans Arabic"/>
              <a:ea typeface="IBM Plex Sans Arabic"/>
              <a:cs typeface="IBM Plex Sans Arabic"/>
              <a:sym typeface="IBM Plex Sans Arabic"/>
            </a:endParaRPr>
          </a:p>
        </p:txBody>
      </p:sp>
      <p:sp>
        <p:nvSpPr>
          <p:cNvPr id="130" name="Google Shape;130;p18"/>
          <p:cNvSpPr txBox="1"/>
          <p:nvPr/>
        </p:nvSpPr>
        <p:spPr>
          <a:xfrm>
            <a:off x="433353" y="3738751"/>
            <a:ext cx="1544700" cy="383400"/>
          </a:xfrm>
          <a:prstGeom prst="rect">
            <a:avLst/>
          </a:prstGeom>
          <a:noFill/>
          <a:ln>
            <a:noFill/>
          </a:ln>
        </p:spPr>
        <p:txBody>
          <a:bodyPr spcFirstLastPara="1" wrap="square" lIns="91025" tIns="91025" rIns="91025" bIns="91025" anchor="t" anchorCtr="0">
            <a:noAutofit/>
          </a:bodyPr>
          <a:lstStyle/>
          <a:p>
            <a:pPr marL="0" lvl="0" indent="0" algn="ctr" rtl="0">
              <a:spcBef>
                <a:spcPts val="0"/>
              </a:spcBef>
              <a:spcAft>
                <a:spcPts val="0"/>
              </a:spcAft>
              <a:buNone/>
            </a:pPr>
            <a:r>
              <a:rPr lang="ar" sz="696">
                <a:solidFill>
                  <a:srgbClr val="FFFFFF"/>
                </a:solidFill>
                <a:latin typeface="IBM Plex Sans Arabic"/>
                <a:ea typeface="IBM Plex Sans Arabic"/>
                <a:cs typeface="IBM Plex Sans Arabic"/>
                <a:sym typeface="IBM Plex Sans Arabic"/>
              </a:rPr>
              <a:t>Highlight the main sources of revenue</a:t>
            </a:r>
            <a:endParaRPr sz="696">
              <a:solidFill>
                <a:srgbClr val="FFFFFF"/>
              </a:solidFill>
              <a:latin typeface="IBM Plex Sans Arabic"/>
              <a:ea typeface="IBM Plex Sans Arabic"/>
              <a:cs typeface="IBM Plex Sans Arabic"/>
              <a:sym typeface="IBM Plex Sans Arabic"/>
            </a:endParaRPr>
          </a:p>
        </p:txBody>
      </p:sp>
      <p:sp>
        <p:nvSpPr>
          <p:cNvPr id="131" name="Google Shape;131;p18"/>
          <p:cNvSpPr txBox="1"/>
          <p:nvPr/>
        </p:nvSpPr>
        <p:spPr>
          <a:xfrm>
            <a:off x="838201" y="3168406"/>
            <a:ext cx="735000" cy="313800"/>
          </a:xfrm>
          <a:prstGeom prst="rect">
            <a:avLst/>
          </a:prstGeom>
          <a:solidFill>
            <a:srgbClr val="FFCB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 sz="1692" dirty="0">
                <a:solidFill>
                  <a:srgbClr val="FFFFFF"/>
                </a:solidFill>
                <a:latin typeface="IBM Plex Sans Arabic SemiBold"/>
                <a:ea typeface="IBM Plex Sans Arabic SemiBold"/>
                <a:cs typeface="IBM Plex Sans Arabic SemiBold"/>
                <a:sym typeface="IBM Plex Sans Arabic SemiBold"/>
              </a:rPr>
              <a:t>35%</a:t>
            </a:r>
            <a:endParaRPr sz="1692" dirty="0">
              <a:solidFill>
                <a:srgbClr val="FFFFFF"/>
              </a:solidFill>
              <a:latin typeface="IBM Plex Sans Arabic SemiBold"/>
              <a:ea typeface="IBM Plex Sans Arabic SemiBold"/>
              <a:cs typeface="IBM Plex Sans Arabic SemiBold"/>
              <a:sym typeface="IBM Plex Sans Arabic SemiBold"/>
            </a:endParaRPr>
          </a:p>
        </p:txBody>
      </p:sp>
      <p:sp>
        <p:nvSpPr>
          <p:cNvPr id="132" name="Google Shape;132;p18"/>
          <p:cNvSpPr txBox="1"/>
          <p:nvPr/>
        </p:nvSpPr>
        <p:spPr>
          <a:xfrm>
            <a:off x="2560734" y="3168406"/>
            <a:ext cx="735000" cy="313800"/>
          </a:xfrm>
          <a:prstGeom prst="rect">
            <a:avLst/>
          </a:prstGeom>
          <a:solidFill>
            <a:srgbClr val="FF73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 sz="1692">
                <a:solidFill>
                  <a:srgbClr val="FFFFFF"/>
                </a:solidFill>
                <a:latin typeface="IBM Plex Sans Arabic SemiBold"/>
                <a:ea typeface="IBM Plex Sans Arabic SemiBold"/>
                <a:cs typeface="IBM Plex Sans Arabic SemiBold"/>
                <a:sym typeface="IBM Plex Sans Arabic SemiBold"/>
              </a:rPr>
              <a:t>25%</a:t>
            </a:r>
            <a:endParaRPr sz="1692">
              <a:solidFill>
                <a:srgbClr val="FFFFFF"/>
              </a:solidFill>
              <a:latin typeface="IBM Plex Sans Arabic SemiBold"/>
              <a:ea typeface="IBM Plex Sans Arabic SemiBold"/>
              <a:cs typeface="IBM Plex Sans Arabic SemiBold"/>
              <a:sym typeface="IBM Plex Sans Arabic SemiBold"/>
            </a:endParaRPr>
          </a:p>
        </p:txBody>
      </p:sp>
      <p:sp>
        <p:nvSpPr>
          <p:cNvPr id="2" name="Google Shape;125;p18">
            <a:extLst>
              <a:ext uri="{FF2B5EF4-FFF2-40B4-BE49-F238E27FC236}">
                <a16:creationId xmlns:a16="http://schemas.microsoft.com/office/drawing/2014/main" id="{B522DA83-3067-35EB-53C5-D4CB65604587}"/>
              </a:ext>
            </a:extLst>
          </p:cNvPr>
          <p:cNvSpPr txBox="1"/>
          <p:nvPr/>
        </p:nvSpPr>
        <p:spPr>
          <a:xfrm>
            <a:off x="838193" y="405865"/>
            <a:ext cx="735000" cy="313800"/>
          </a:xfrm>
          <a:prstGeom prst="rect">
            <a:avLst/>
          </a:prstGeom>
          <a:solidFill>
            <a:srgbClr val="C000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SA" sz="1692" dirty="0">
                <a:solidFill>
                  <a:srgbClr val="FFFFFF"/>
                </a:solidFill>
                <a:latin typeface="IBM Plex Sans Arabic SemiBold"/>
                <a:ea typeface="IBM Plex Sans Arabic SemiBold"/>
                <a:cs typeface="IBM Plex Sans Arabic SemiBold"/>
                <a:sym typeface="IBM Plex Sans Arabic SemiBold"/>
              </a:rPr>
              <a:t>مها</a:t>
            </a:r>
            <a:endParaRPr sz="1692" dirty="0">
              <a:solidFill>
                <a:srgbClr val="FFFFFF"/>
              </a:solidFill>
              <a:latin typeface="IBM Plex Sans Arabic SemiBold"/>
              <a:ea typeface="IBM Plex Sans Arabic SemiBold"/>
              <a:cs typeface="IBM Plex Sans Arabic SemiBold"/>
              <a:sym typeface="IBM Plex Sans Arabic SemiBo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1"/>
          <p:cNvSpPr txBox="1"/>
          <p:nvPr/>
        </p:nvSpPr>
        <p:spPr>
          <a:xfrm>
            <a:off x="4467674" y="2511300"/>
            <a:ext cx="3517500" cy="13125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0"/>
              </a:spcAft>
              <a:buNone/>
            </a:pPr>
            <a:endParaRPr sz="1190">
              <a:solidFill>
                <a:srgbClr val="FFFFFF"/>
              </a:solidFill>
              <a:latin typeface="IBM Plex Sans Arabic"/>
              <a:ea typeface="IBM Plex Sans Arabic"/>
              <a:cs typeface="IBM Plex Sans Arabic"/>
              <a:sym typeface="IBM Plex Sans Arabic"/>
            </a:endParaRPr>
          </a:p>
          <a:p>
            <a:pPr marL="0" lvl="0" indent="0" algn="r" rtl="1">
              <a:lnSpc>
                <a:spcPct val="115000"/>
              </a:lnSpc>
              <a:spcBef>
                <a:spcPts val="0"/>
              </a:spcBef>
              <a:spcAft>
                <a:spcPts val="0"/>
              </a:spcAft>
              <a:buNone/>
            </a:pPr>
            <a:r>
              <a:rPr lang="ar" sz="1190">
                <a:solidFill>
                  <a:srgbClr val="FFFFFF"/>
                </a:solidFill>
                <a:latin typeface="IBM Plex Sans Arabic"/>
                <a:ea typeface="IBM Plex Sans Arabic"/>
                <a:cs typeface="IBM Plex Sans Arabic"/>
                <a:sym typeface="IBM Plex Sans Arabic"/>
              </a:rPr>
              <a:t>يوضح الطرق التي تم من خلالها الحصول على البيانات المستخدمة في المشروع، وكيف تم استخدامها لتحقيق أهداف المشروع وتحليل النتائج.</a:t>
            </a:r>
            <a:endParaRPr sz="1190">
              <a:solidFill>
                <a:srgbClr val="FFFFFF"/>
              </a:solidFill>
              <a:latin typeface="IBM Plex Sans Arabic"/>
              <a:ea typeface="IBM Plex Sans Arabic"/>
              <a:cs typeface="IBM Plex Sans Arabic"/>
              <a:sym typeface="IBM Plex Sans Arabic"/>
            </a:endParaRPr>
          </a:p>
          <a:p>
            <a:pPr marL="0" lvl="0" indent="0" algn="r" rtl="1">
              <a:lnSpc>
                <a:spcPct val="115000"/>
              </a:lnSpc>
              <a:spcBef>
                <a:spcPts val="0"/>
              </a:spcBef>
              <a:spcAft>
                <a:spcPts val="0"/>
              </a:spcAft>
              <a:buNone/>
            </a:pPr>
            <a:endParaRPr sz="1190">
              <a:solidFill>
                <a:srgbClr val="FFFFFF"/>
              </a:solidFill>
              <a:latin typeface="IBM Plex Sans Arabic"/>
              <a:ea typeface="IBM Plex Sans Arabic"/>
              <a:cs typeface="IBM Plex Sans Arabic"/>
              <a:sym typeface="IBM Plex Sans Arabic"/>
            </a:endParaRPr>
          </a:p>
          <a:p>
            <a:pPr marL="0" lvl="0" indent="0" algn="r" rtl="1">
              <a:lnSpc>
                <a:spcPct val="115000"/>
              </a:lnSpc>
              <a:spcBef>
                <a:spcPts val="0"/>
              </a:spcBef>
              <a:spcAft>
                <a:spcPts val="0"/>
              </a:spcAft>
              <a:buNone/>
            </a:pPr>
            <a:endParaRPr sz="1190">
              <a:solidFill>
                <a:srgbClr val="FFFFFF"/>
              </a:solidFill>
              <a:latin typeface="IBM Plex Sans Arabic"/>
              <a:ea typeface="IBM Plex Sans Arabic"/>
              <a:cs typeface="IBM Plex Sans Arabic"/>
              <a:sym typeface="IBM Plex Sans Arabic"/>
            </a:endParaRPr>
          </a:p>
        </p:txBody>
      </p:sp>
      <p:sp>
        <p:nvSpPr>
          <p:cNvPr id="219" name="Google Shape;219;p21"/>
          <p:cNvSpPr txBox="1"/>
          <p:nvPr/>
        </p:nvSpPr>
        <p:spPr>
          <a:xfrm>
            <a:off x="4195525" y="1264025"/>
            <a:ext cx="3789900" cy="13125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a:solidFill>
                  <a:srgbClr val="FF7300"/>
                </a:solidFill>
                <a:latin typeface="IBM Plex Sans Arabic"/>
                <a:ea typeface="IBM Plex Sans Arabic"/>
                <a:cs typeface="IBM Plex Sans Arabic"/>
                <a:sym typeface="IBM Plex Sans Arabic"/>
              </a:rPr>
              <a:t>كيفية توفير هذه البيانات وكيفية استخدامها</a:t>
            </a:r>
            <a:endParaRPr sz="2827" b="1">
              <a:solidFill>
                <a:srgbClr val="FF7300"/>
              </a:solidFill>
              <a:latin typeface="IBM Plex Sans Arabic"/>
              <a:ea typeface="IBM Plex Sans Arabic"/>
              <a:cs typeface="IBM Plex Sans Arabic"/>
              <a:sym typeface="IBM Plex Sans Arabic"/>
            </a:endParaRPr>
          </a:p>
        </p:txBody>
      </p:sp>
      <p:pic>
        <p:nvPicPr>
          <p:cNvPr id="220" name="Google Shape;220;p21"/>
          <p:cNvPicPr preferRelativeResize="0"/>
          <p:nvPr/>
        </p:nvPicPr>
        <p:blipFill>
          <a:blip r:embed="rId3">
            <a:alphaModFix/>
          </a:blip>
          <a:stretch>
            <a:fillRect/>
          </a:stretch>
        </p:blipFill>
        <p:spPr>
          <a:xfrm>
            <a:off x="0" y="7000"/>
            <a:ext cx="3428153" cy="5143500"/>
          </a:xfrm>
          <a:prstGeom prst="rect">
            <a:avLst/>
          </a:prstGeom>
          <a:noFill/>
          <a:ln>
            <a:noFill/>
          </a:ln>
        </p:spPr>
      </p:pic>
      <p:sp>
        <p:nvSpPr>
          <p:cNvPr id="2" name="Google Shape;125;p18">
            <a:extLst>
              <a:ext uri="{FF2B5EF4-FFF2-40B4-BE49-F238E27FC236}">
                <a16:creationId xmlns:a16="http://schemas.microsoft.com/office/drawing/2014/main" id="{17A06548-F4EE-08E5-2BA9-3B794DD32BCB}"/>
              </a:ext>
            </a:extLst>
          </p:cNvPr>
          <p:cNvSpPr txBox="1"/>
          <p:nvPr/>
        </p:nvSpPr>
        <p:spPr>
          <a:xfrm>
            <a:off x="838193" y="405865"/>
            <a:ext cx="735000" cy="313800"/>
          </a:xfrm>
          <a:prstGeom prst="rect">
            <a:avLst/>
          </a:prstGeom>
          <a:solidFill>
            <a:srgbClr val="C000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SA" sz="1692" dirty="0">
                <a:solidFill>
                  <a:srgbClr val="FFFFFF"/>
                </a:solidFill>
                <a:latin typeface="IBM Plex Sans Arabic SemiBold"/>
                <a:ea typeface="IBM Plex Sans Arabic SemiBold"/>
                <a:cs typeface="IBM Plex Sans Arabic SemiBold"/>
                <a:sym typeface="IBM Plex Sans Arabic SemiBold"/>
              </a:rPr>
              <a:t>مها</a:t>
            </a:r>
            <a:endParaRPr sz="1692" dirty="0">
              <a:solidFill>
                <a:srgbClr val="FFFFFF"/>
              </a:solidFill>
              <a:latin typeface="IBM Plex Sans Arabic SemiBold"/>
              <a:ea typeface="IBM Plex Sans Arabic SemiBold"/>
              <a:cs typeface="IBM Plex Sans Arabic SemiBold"/>
              <a:sym typeface="IBM Plex Sans Arabic SemiBold"/>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9"/>
          <p:cNvSpPr txBox="1"/>
          <p:nvPr/>
        </p:nvSpPr>
        <p:spPr>
          <a:xfrm>
            <a:off x="1094571" y="760701"/>
            <a:ext cx="6954900" cy="652200"/>
          </a:xfrm>
          <a:prstGeom prst="rect">
            <a:avLst/>
          </a:prstGeom>
          <a:noFill/>
          <a:ln>
            <a:noFill/>
          </a:ln>
        </p:spPr>
        <p:txBody>
          <a:bodyPr spcFirstLastPara="1" wrap="square" lIns="96375" tIns="96375" rIns="96375" bIns="96375" anchor="t" anchorCtr="0">
            <a:noAutofit/>
          </a:bodyPr>
          <a:lstStyle/>
          <a:p>
            <a:pPr marL="0" lvl="0" indent="0" algn="ctr" rtl="1">
              <a:spcBef>
                <a:spcPts val="0"/>
              </a:spcBef>
              <a:spcAft>
                <a:spcPts val="0"/>
              </a:spcAft>
              <a:buNone/>
            </a:pPr>
            <a:r>
              <a:rPr lang="ar" sz="2678" b="1" dirty="0">
                <a:solidFill>
                  <a:srgbClr val="FF7300"/>
                </a:solidFill>
                <a:latin typeface="IBM Plex Sans Arabic"/>
                <a:ea typeface="IBM Plex Sans Arabic"/>
                <a:cs typeface="IBM Plex Sans Arabic"/>
                <a:sym typeface="IBM Plex Sans Arabic"/>
              </a:rPr>
              <a:t>التقنيات المستخدمة</a:t>
            </a:r>
            <a:endParaRPr sz="2678" dirty="0">
              <a:solidFill>
                <a:srgbClr val="FF7300"/>
              </a:solidFill>
              <a:latin typeface="IBM Plex Sans Arabic"/>
              <a:ea typeface="IBM Plex Sans Arabic"/>
              <a:cs typeface="IBM Plex Sans Arabic"/>
              <a:sym typeface="IBM Plex Sans Arabic"/>
            </a:endParaRPr>
          </a:p>
        </p:txBody>
      </p:sp>
      <p:sp>
        <p:nvSpPr>
          <p:cNvPr id="138" name="Google Shape;138;p19"/>
          <p:cNvSpPr txBox="1"/>
          <p:nvPr/>
        </p:nvSpPr>
        <p:spPr>
          <a:xfrm>
            <a:off x="1222261" y="1627245"/>
            <a:ext cx="1963800" cy="593100"/>
          </a:xfrm>
          <a:prstGeom prst="rect">
            <a:avLst/>
          </a:prstGeom>
          <a:noFill/>
          <a:ln>
            <a:noFill/>
          </a:ln>
        </p:spPr>
        <p:txBody>
          <a:bodyPr spcFirstLastPara="1" wrap="square" lIns="96375" tIns="96375" rIns="96375" bIns="96375" anchor="ctr" anchorCtr="0">
            <a:noAutofit/>
          </a:bodyPr>
          <a:lstStyle/>
          <a:p>
            <a:pPr marL="0" lvl="0" indent="0" algn="r" rtl="0">
              <a:spcBef>
                <a:spcPts val="0"/>
              </a:spcBef>
              <a:spcAft>
                <a:spcPts val="0"/>
              </a:spcAft>
              <a:buNone/>
            </a:pPr>
            <a:r>
              <a:rPr lang="ar" sz="948">
                <a:solidFill>
                  <a:srgbClr val="FFFFFF"/>
                </a:solidFill>
                <a:latin typeface="IBM Plex Sans Arabic"/>
                <a:ea typeface="IBM Plex Sans Arabic"/>
                <a:cs typeface="IBM Plex Sans Arabic"/>
                <a:sym typeface="IBM Plex Sans Arabic"/>
              </a:rPr>
              <a:t>Provide a brief overview of the pitch deck content</a:t>
            </a:r>
            <a:endParaRPr sz="948">
              <a:solidFill>
                <a:srgbClr val="FFFFFF"/>
              </a:solidFill>
              <a:latin typeface="IBM Plex Sans Arabic"/>
              <a:ea typeface="IBM Plex Sans Arabic"/>
              <a:cs typeface="IBM Plex Sans Arabic"/>
              <a:sym typeface="IBM Plex Sans Arabic"/>
            </a:endParaRPr>
          </a:p>
        </p:txBody>
      </p:sp>
      <p:sp>
        <p:nvSpPr>
          <p:cNvPr id="139" name="Google Shape;139;p19"/>
          <p:cNvSpPr/>
          <p:nvPr/>
        </p:nvSpPr>
        <p:spPr>
          <a:xfrm>
            <a:off x="3283325" y="1722925"/>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0" name="Google Shape;140;p19"/>
          <p:cNvSpPr txBox="1"/>
          <p:nvPr/>
        </p:nvSpPr>
        <p:spPr>
          <a:xfrm flipH="1">
            <a:off x="5820618" y="1627245"/>
            <a:ext cx="1963800" cy="593100"/>
          </a:xfrm>
          <a:prstGeom prst="rect">
            <a:avLst/>
          </a:prstGeom>
          <a:noFill/>
          <a:ln>
            <a:noFill/>
          </a:ln>
        </p:spPr>
        <p:txBody>
          <a:bodyPr spcFirstLastPara="1" wrap="square" lIns="96375" tIns="96375" rIns="96375" bIns="96375" anchor="ctr" anchorCtr="0">
            <a:noAutofit/>
          </a:bodyPr>
          <a:lstStyle/>
          <a:p>
            <a:pPr marL="0" lvl="0" indent="0" algn="l" rtl="0">
              <a:spcBef>
                <a:spcPts val="0"/>
              </a:spcBef>
              <a:spcAft>
                <a:spcPts val="0"/>
              </a:spcAft>
              <a:buNone/>
            </a:pPr>
            <a:r>
              <a:rPr lang="ar" sz="948">
                <a:solidFill>
                  <a:srgbClr val="FFFFFF"/>
                </a:solidFill>
                <a:latin typeface="IBM Plex Sans Arabic"/>
                <a:ea typeface="IBM Plex Sans Arabic"/>
                <a:cs typeface="IBM Plex Sans Arabic"/>
                <a:sym typeface="IBM Plex Sans Arabic"/>
              </a:rPr>
              <a:t>يعرض هذا القسم التقنيات المختلفة التي تم استخدامها في المشروع، مثل الأدوات البرمجية، الأطر التقنية، أو اللغات البرمجية.</a:t>
            </a:r>
            <a:endParaRPr sz="948">
              <a:solidFill>
                <a:srgbClr val="FFFFFF"/>
              </a:solidFill>
              <a:latin typeface="IBM Plex Sans Arabic"/>
              <a:ea typeface="IBM Plex Sans Arabic"/>
              <a:cs typeface="IBM Plex Sans Arabic"/>
              <a:sym typeface="IBM Plex Sans Arabic"/>
            </a:endParaRPr>
          </a:p>
        </p:txBody>
      </p:sp>
      <p:sp>
        <p:nvSpPr>
          <p:cNvPr id="141" name="Google Shape;141;p19"/>
          <p:cNvSpPr/>
          <p:nvPr/>
        </p:nvSpPr>
        <p:spPr>
          <a:xfrm flipH="1">
            <a:off x="5115900" y="1722944"/>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2" name="Google Shape;142;p19"/>
          <p:cNvSpPr txBox="1"/>
          <p:nvPr/>
        </p:nvSpPr>
        <p:spPr>
          <a:xfrm>
            <a:off x="1222261" y="2408118"/>
            <a:ext cx="1963800" cy="593100"/>
          </a:xfrm>
          <a:prstGeom prst="rect">
            <a:avLst/>
          </a:prstGeom>
          <a:noFill/>
          <a:ln>
            <a:noFill/>
          </a:ln>
        </p:spPr>
        <p:txBody>
          <a:bodyPr spcFirstLastPara="1" wrap="square" lIns="96375" tIns="96375" rIns="96375" bIns="96375" anchor="ctr" anchorCtr="0">
            <a:noAutofit/>
          </a:bodyPr>
          <a:lstStyle/>
          <a:p>
            <a:pPr marL="0" lvl="0" indent="0" algn="r" rtl="0">
              <a:spcBef>
                <a:spcPts val="0"/>
              </a:spcBef>
              <a:spcAft>
                <a:spcPts val="0"/>
              </a:spcAft>
              <a:buNone/>
            </a:pPr>
            <a:r>
              <a:rPr lang="ar" sz="948">
                <a:solidFill>
                  <a:srgbClr val="FFFFFF"/>
                </a:solidFill>
                <a:latin typeface="IBM Plex Sans Arabic"/>
                <a:ea typeface="IBM Plex Sans Arabic"/>
                <a:cs typeface="IBM Plex Sans Arabic"/>
                <a:sym typeface="IBM Plex Sans Arabic"/>
              </a:rPr>
              <a:t>Identify the target customer pain points and challenges in a brief manner</a:t>
            </a:r>
            <a:endParaRPr sz="948">
              <a:solidFill>
                <a:srgbClr val="FFFFFF"/>
              </a:solidFill>
              <a:latin typeface="IBM Plex Sans Arabic"/>
              <a:ea typeface="IBM Plex Sans Arabic"/>
              <a:cs typeface="IBM Plex Sans Arabic"/>
              <a:sym typeface="IBM Plex Sans Arabic"/>
            </a:endParaRPr>
          </a:p>
        </p:txBody>
      </p:sp>
      <p:sp>
        <p:nvSpPr>
          <p:cNvPr id="143" name="Google Shape;143;p19"/>
          <p:cNvSpPr/>
          <p:nvPr/>
        </p:nvSpPr>
        <p:spPr>
          <a:xfrm>
            <a:off x="3283325" y="2440505"/>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4" name="Google Shape;144;p19"/>
          <p:cNvSpPr txBox="1"/>
          <p:nvPr/>
        </p:nvSpPr>
        <p:spPr>
          <a:xfrm flipH="1">
            <a:off x="5820618" y="2408118"/>
            <a:ext cx="1963800" cy="593100"/>
          </a:xfrm>
          <a:prstGeom prst="rect">
            <a:avLst/>
          </a:prstGeom>
          <a:noFill/>
          <a:ln>
            <a:noFill/>
          </a:ln>
        </p:spPr>
        <p:txBody>
          <a:bodyPr spcFirstLastPara="1" wrap="square" lIns="96375" tIns="96375" rIns="96375" bIns="96375" anchor="ctr" anchorCtr="0">
            <a:noAutofit/>
          </a:bodyPr>
          <a:lstStyle/>
          <a:p>
            <a:pPr marL="0" lvl="0" indent="0" algn="l" rtl="0">
              <a:spcBef>
                <a:spcPts val="0"/>
              </a:spcBef>
              <a:spcAft>
                <a:spcPts val="0"/>
              </a:spcAft>
              <a:buNone/>
            </a:pPr>
            <a:r>
              <a:rPr lang="ar" sz="948">
                <a:solidFill>
                  <a:srgbClr val="FFFFFF"/>
                </a:solidFill>
                <a:latin typeface="IBM Plex Sans Arabic"/>
                <a:ea typeface="IBM Plex Sans Arabic"/>
                <a:cs typeface="IBM Plex Sans Arabic"/>
                <a:sym typeface="IBM Plex Sans Arabic"/>
              </a:rPr>
              <a:t>Describe how your product or service can solve the problem</a:t>
            </a:r>
            <a:endParaRPr sz="948">
              <a:solidFill>
                <a:srgbClr val="FFFFFF"/>
              </a:solidFill>
              <a:latin typeface="IBM Plex Sans Arabic"/>
              <a:ea typeface="IBM Plex Sans Arabic"/>
              <a:cs typeface="IBM Plex Sans Arabic"/>
              <a:sym typeface="IBM Plex Sans Arabic"/>
            </a:endParaRPr>
          </a:p>
        </p:txBody>
      </p:sp>
      <p:sp>
        <p:nvSpPr>
          <p:cNvPr id="145" name="Google Shape;145;p19"/>
          <p:cNvSpPr/>
          <p:nvPr/>
        </p:nvSpPr>
        <p:spPr>
          <a:xfrm flipH="1">
            <a:off x="5115900" y="2440524"/>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6" name="Google Shape;146;p19"/>
          <p:cNvSpPr txBox="1"/>
          <p:nvPr/>
        </p:nvSpPr>
        <p:spPr>
          <a:xfrm>
            <a:off x="1222261" y="3188991"/>
            <a:ext cx="1963800" cy="593100"/>
          </a:xfrm>
          <a:prstGeom prst="rect">
            <a:avLst/>
          </a:prstGeom>
          <a:noFill/>
          <a:ln>
            <a:noFill/>
          </a:ln>
        </p:spPr>
        <p:txBody>
          <a:bodyPr spcFirstLastPara="1" wrap="square" lIns="96375" tIns="96375" rIns="96375" bIns="96375" anchor="ctr" anchorCtr="0">
            <a:noAutofit/>
          </a:bodyPr>
          <a:lstStyle/>
          <a:p>
            <a:pPr marL="0" lvl="0" indent="0" algn="r" rtl="0">
              <a:spcBef>
                <a:spcPts val="0"/>
              </a:spcBef>
              <a:spcAft>
                <a:spcPts val="0"/>
              </a:spcAft>
              <a:buNone/>
            </a:pPr>
            <a:r>
              <a:rPr lang="ar" sz="948">
                <a:solidFill>
                  <a:srgbClr val="FFFFFF"/>
                </a:solidFill>
                <a:latin typeface="IBM Plex Sans Arabic"/>
                <a:ea typeface="IBM Plex Sans Arabic"/>
                <a:cs typeface="IBM Plex Sans Arabic"/>
                <a:sym typeface="IBM Plex Sans Arabic"/>
              </a:rPr>
              <a:t>Highlight the unique value proposition and benefits of your solution</a:t>
            </a:r>
            <a:endParaRPr sz="948">
              <a:solidFill>
                <a:srgbClr val="FFFFFF"/>
              </a:solidFill>
              <a:latin typeface="IBM Plex Sans Arabic"/>
              <a:ea typeface="IBM Plex Sans Arabic"/>
              <a:cs typeface="IBM Plex Sans Arabic"/>
              <a:sym typeface="IBM Plex Sans Arabic"/>
            </a:endParaRPr>
          </a:p>
        </p:txBody>
      </p:sp>
      <p:sp>
        <p:nvSpPr>
          <p:cNvPr id="147" name="Google Shape;147;p19"/>
          <p:cNvSpPr/>
          <p:nvPr/>
        </p:nvSpPr>
        <p:spPr>
          <a:xfrm>
            <a:off x="3283325" y="3158084"/>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48" name="Google Shape;148;p19"/>
          <p:cNvSpPr txBox="1"/>
          <p:nvPr/>
        </p:nvSpPr>
        <p:spPr>
          <a:xfrm flipH="1">
            <a:off x="5820618" y="3188991"/>
            <a:ext cx="1963800" cy="593100"/>
          </a:xfrm>
          <a:prstGeom prst="rect">
            <a:avLst/>
          </a:prstGeom>
          <a:noFill/>
          <a:ln>
            <a:noFill/>
          </a:ln>
        </p:spPr>
        <p:txBody>
          <a:bodyPr spcFirstLastPara="1" wrap="square" lIns="96375" tIns="96375" rIns="96375" bIns="96375" anchor="ctr" anchorCtr="0">
            <a:noAutofit/>
          </a:bodyPr>
          <a:lstStyle/>
          <a:p>
            <a:pPr marL="0" lvl="0" indent="0" algn="l" rtl="0">
              <a:spcBef>
                <a:spcPts val="0"/>
              </a:spcBef>
              <a:spcAft>
                <a:spcPts val="0"/>
              </a:spcAft>
              <a:buNone/>
            </a:pPr>
            <a:r>
              <a:rPr lang="ar" sz="948">
                <a:solidFill>
                  <a:srgbClr val="FFFFFF"/>
                </a:solidFill>
                <a:latin typeface="IBM Plex Sans Arabic"/>
                <a:ea typeface="IBM Plex Sans Arabic"/>
                <a:cs typeface="IBM Plex Sans Arabic"/>
                <a:sym typeface="IBM Plex Sans Arabic"/>
              </a:rPr>
              <a:t>Analyze the target market size, growth potential, and competition briefly.</a:t>
            </a:r>
            <a:endParaRPr sz="948">
              <a:solidFill>
                <a:srgbClr val="FFFFFF"/>
              </a:solidFill>
              <a:latin typeface="IBM Plex Sans Arabic"/>
              <a:ea typeface="IBM Plex Sans Arabic"/>
              <a:cs typeface="IBM Plex Sans Arabic"/>
              <a:sym typeface="IBM Plex Sans Arabic"/>
            </a:endParaRPr>
          </a:p>
        </p:txBody>
      </p:sp>
      <p:sp>
        <p:nvSpPr>
          <p:cNvPr id="149" name="Google Shape;149;p19"/>
          <p:cNvSpPr/>
          <p:nvPr/>
        </p:nvSpPr>
        <p:spPr>
          <a:xfrm flipH="1">
            <a:off x="5115900" y="3158103"/>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0" name="Google Shape;150;p19"/>
          <p:cNvSpPr txBox="1"/>
          <p:nvPr/>
        </p:nvSpPr>
        <p:spPr>
          <a:xfrm>
            <a:off x="1222261" y="3969864"/>
            <a:ext cx="1963800" cy="593100"/>
          </a:xfrm>
          <a:prstGeom prst="rect">
            <a:avLst/>
          </a:prstGeom>
          <a:noFill/>
          <a:ln>
            <a:noFill/>
          </a:ln>
        </p:spPr>
        <p:txBody>
          <a:bodyPr spcFirstLastPara="1" wrap="square" lIns="96375" tIns="96375" rIns="96375" bIns="96375" anchor="ctr" anchorCtr="0">
            <a:noAutofit/>
          </a:bodyPr>
          <a:lstStyle/>
          <a:p>
            <a:pPr marL="0" lvl="0" indent="0" algn="r" rtl="0">
              <a:spcBef>
                <a:spcPts val="0"/>
              </a:spcBef>
              <a:spcAft>
                <a:spcPts val="0"/>
              </a:spcAft>
              <a:buNone/>
            </a:pPr>
            <a:r>
              <a:rPr lang="ar" sz="948">
                <a:solidFill>
                  <a:srgbClr val="FFFFFF"/>
                </a:solidFill>
                <a:latin typeface="IBM Plex Sans Arabic"/>
                <a:ea typeface="IBM Plex Sans Arabic"/>
                <a:cs typeface="IBM Plex Sans Arabic"/>
                <a:sym typeface="IBM Plex Sans Arabic"/>
              </a:rPr>
              <a:t>Explain your financial needs and briefly outline your funding allocation</a:t>
            </a:r>
            <a:endParaRPr sz="948">
              <a:solidFill>
                <a:srgbClr val="FFFFFF"/>
              </a:solidFill>
              <a:latin typeface="IBM Plex Sans Arabic"/>
              <a:ea typeface="IBM Plex Sans Arabic"/>
              <a:cs typeface="IBM Plex Sans Arabic"/>
              <a:sym typeface="IBM Plex Sans Arabic"/>
            </a:endParaRPr>
          </a:p>
        </p:txBody>
      </p:sp>
      <p:sp>
        <p:nvSpPr>
          <p:cNvPr id="151" name="Google Shape;151;p19"/>
          <p:cNvSpPr/>
          <p:nvPr/>
        </p:nvSpPr>
        <p:spPr>
          <a:xfrm>
            <a:off x="3283325" y="3875664"/>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2" name="Google Shape;152;p19"/>
          <p:cNvSpPr txBox="1"/>
          <p:nvPr/>
        </p:nvSpPr>
        <p:spPr>
          <a:xfrm flipH="1">
            <a:off x="5820618" y="3969864"/>
            <a:ext cx="1963800" cy="593100"/>
          </a:xfrm>
          <a:prstGeom prst="rect">
            <a:avLst/>
          </a:prstGeom>
          <a:noFill/>
          <a:ln>
            <a:noFill/>
          </a:ln>
        </p:spPr>
        <p:txBody>
          <a:bodyPr spcFirstLastPara="1" wrap="square" lIns="96375" tIns="96375" rIns="96375" bIns="96375" anchor="ctr" anchorCtr="0">
            <a:noAutofit/>
          </a:bodyPr>
          <a:lstStyle/>
          <a:p>
            <a:pPr marL="0" lvl="0" indent="0" algn="l" rtl="0">
              <a:spcBef>
                <a:spcPts val="0"/>
              </a:spcBef>
              <a:spcAft>
                <a:spcPts val="0"/>
              </a:spcAft>
              <a:buNone/>
            </a:pPr>
            <a:r>
              <a:rPr lang="ar" sz="948">
                <a:solidFill>
                  <a:srgbClr val="FFFFFF"/>
                </a:solidFill>
                <a:latin typeface="IBM Plex Sans Arabic"/>
                <a:ea typeface="IBM Plex Sans Arabic"/>
                <a:cs typeface="IBM Plex Sans Arabic"/>
                <a:sym typeface="IBM Plex Sans Arabic"/>
              </a:rPr>
              <a:t>End with a clear and concise call to action</a:t>
            </a:r>
            <a:endParaRPr sz="948">
              <a:solidFill>
                <a:srgbClr val="FFFFFF"/>
              </a:solidFill>
              <a:latin typeface="IBM Plex Sans Arabic"/>
              <a:ea typeface="IBM Plex Sans Arabic"/>
              <a:cs typeface="IBM Plex Sans Arabic"/>
              <a:sym typeface="IBM Plex Sans Arabic"/>
            </a:endParaRPr>
          </a:p>
        </p:txBody>
      </p:sp>
      <p:sp>
        <p:nvSpPr>
          <p:cNvPr id="153" name="Google Shape;153;p19"/>
          <p:cNvSpPr/>
          <p:nvPr/>
        </p:nvSpPr>
        <p:spPr>
          <a:xfrm flipH="1">
            <a:off x="5115900" y="3875683"/>
            <a:ext cx="607500" cy="591600"/>
          </a:xfrm>
          <a:prstGeom prst="ellipse">
            <a:avLst/>
          </a:prstGeom>
          <a:solidFill>
            <a:srgbClr val="717A43">
              <a:alpha val="27110"/>
            </a:srgbClr>
          </a:solidFill>
          <a:ln>
            <a:noFill/>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nvGrpSpPr>
          <p:cNvPr id="154" name="Google Shape;154;p19"/>
          <p:cNvGrpSpPr/>
          <p:nvPr/>
        </p:nvGrpSpPr>
        <p:grpSpPr>
          <a:xfrm>
            <a:off x="3443895" y="1887246"/>
            <a:ext cx="284781" cy="249085"/>
            <a:chOff x="4685988" y="2187438"/>
            <a:chExt cx="487555" cy="402269"/>
          </a:xfrm>
        </p:grpSpPr>
        <p:sp>
          <p:nvSpPr>
            <p:cNvPr id="155" name="Google Shape;155;p19"/>
            <p:cNvSpPr/>
            <p:nvPr/>
          </p:nvSpPr>
          <p:spPr>
            <a:xfrm>
              <a:off x="4685988" y="2532846"/>
              <a:ext cx="487555" cy="56862"/>
            </a:xfrm>
            <a:custGeom>
              <a:avLst/>
              <a:gdLst/>
              <a:ahLst/>
              <a:cxnLst/>
              <a:rect l="l" t="t" r="r" b="b"/>
              <a:pathLst>
                <a:path w="4596" h="536" extrusionOk="0">
                  <a:moveTo>
                    <a:pt x="1" y="1"/>
                  </a:moveTo>
                  <a:lnTo>
                    <a:pt x="4595" y="1"/>
                  </a:lnTo>
                  <a:lnTo>
                    <a:pt x="4595" y="536"/>
                  </a:lnTo>
                  <a:lnTo>
                    <a:pt x="1" y="536"/>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6" name="Google Shape;156;p19"/>
            <p:cNvSpPr/>
            <p:nvPr/>
          </p:nvSpPr>
          <p:spPr>
            <a:xfrm>
              <a:off x="4714419" y="2216717"/>
              <a:ext cx="430695" cy="286854"/>
            </a:xfrm>
            <a:custGeom>
              <a:avLst/>
              <a:gdLst/>
              <a:ahLst/>
              <a:cxnLst/>
              <a:rect l="l" t="t" r="r" b="b"/>
              <a:pathLst>
                <a:path w="4060" h="2704" extrusionOk="0">
                  <a:moveTo>
                    <a:pt x="4059" y="2704"/>
                  </a:moveTo>
                  <a:lnTo>
                    <a:pt x="4059" y="1"/>
                  </a:lnTo>
                  <a:lnTo>
                    <a:pt x="3176" y="1"/>
                  </a:lnTo>
                  <a:cubicBezTo>
                    <a:pt x="3399" y="269"/>
                    <a:pt x="3524" y="616"/>
                    <a:pt x="3515" y="991"/>
                  </a:cubicBezTo>
                  <a:cubicBezTo>
                    <a:pt x="3497" y="1776"/>
                    <a:pt x="2864" y="2419"/>
                    <a:pt x="2070" y="2436"/>
                  </a:cubicBezTo>
                  <a:cubicBezTo>
                    <a:pt x="1231" y="2463"/>
                    <a:pt x="545" y="1785"/>
                    <a:pt x="545" y="947"/>
                  </a:cubicBezTo>
                  <a:cubicBezTo>
                    <a:pt x="545" y="590"/>
                    <a:pt x="669" y="260"/>
                    <a:pt x="884" y="1"/>
                  </a:cubicBezTo>
                  <a:lnTo>
                    <a:pt x="0" y="1"/>
                  </a:lnTo>
                  <a:lnTo>
                    <a:pt x="0" y="270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7" name="Google Shape;157;p19"/>
            <p:cNvSpPr/>
            <p:nvPr/>
          </p:nvSpPr>
          <p:spPr>
            <a:xfrm>
              <a:off x="4871528" y="2246102"/>
              <a:ext cx="43600" cy="141093"/>
            </a:xfrm>
            <a:custGeom>
              <a:avLst/>
              <a:gdLst/>
              <a:ahLst/>
              <a:cxnLst/>
              <a:rect l="l" t="t" r="r" b="b"/>
              <a:pathLst>
                <a:path w="411" h="1330" extrusionOk="0">
                  <a:moveTo>
                    <a:pt x="411" y="0"/>
                  </a:moveTo>
                  <a:cubicBezTo>
                    <a:pt x="179" y="63"/>
                    <a:pt x="0" y="277"/>
                    <a:pt x="0" y="536"/>
                  </a:cubicBezTo>
                  <a:lnTo>
                    <a:pt x="0" y="803"/>
                  </a:lnTo>
                  <a:cubicBezTo>
                    <a:pt x="0" y="1062"/>
                    <a:pt x="179" y="1276"/>
                    <a:pt x="411" y="133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8" name="Google Shape;158;p19"/>
            <p:cNvSpPr/>
            <p:nvPr/>
          </p:nvSpPr>
          <p:spPr>
            <a:xfrm>
              <a:off x="4944407" y="2246102"/>
              <a:ext cx="43600" cy="141093"/>
            </a:xfrm>
            <a:custGeom>
              <a:avLst/>
              <a:gdLst/>
              <a:ahLst/>
              <a:cxnLst/>
              <a:rect l="l" t="t" r="r" b="b"/>
              <a:pathLst>
                <a:path w="411" h="1330" extrusionOk="0">
                  <a:moveTo>
                    <a:pt x="0" y="0"/>
                  </a:moveTo>
                  <a:lnTo>
                    <a:pt x="0" y="1330"/>
                  </a:lnTo>
                  <a:cubicBezTo>
                    <a:pt x="232" y="1276"/>
                    <a:pt x="411" y="1062"/>
                    <a:pt x="411" y="803"/>
                  </a:cubicBezTo>
                  <a:lnTo>
                    <a:pt x="411" y="536"/>
                  </a:lnTo>
                  <a:cubicBezTo>
                    <a:pt x="411" y="277"/>
                    <a:pt x="232" y="63"/>
                    <a:pt x="0"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59" name="Google Shape;159;p19"/>
            <p:cNvSpPr/>
            <p:nvPr/>
          </p:nvSpPr>
          <p:spPr>
            <a:xfrm>
              <a:off x="4800558" y="2187438"/>
              <a:ext cx="258417" cy="259378"/>
            </a:xfrm>
            <a:custGeom>
              <a:avLst/>
              <a:gdLst/>
              <a:ahLst/>
              <a:cxnLst/>
              <a:rect l="l" t="t" r="r" b="b"/>
              <a:pathLst>
                <a:path w="2436" h="2445" extrusionOk="0">
                  <a:moveTo>
                    <a:pt x="2034" y="1089"/>
                  </a:moveTo>
                  <a:lnTo>
                    <a:pt x="2034" y="1347"/>
                  </a:lnTo>
                  <a:cubicBezTo>
                    <a:pt x="2034" y="1785"/>
                    <a:pt x="1686" y="2159"/>
                    <a:pt x="1249" y="2168"/>
                  </a:cubicBezTo>
                  <a:cubicBezTo>
                    <a:pt x="785" y="2186"/>
                    <a:pt x="402" y="1820"/>
                    <a:pt x="402" y="1356"/>
                  </a:cubicBezTo>
                  <a:lnTo>
                    <a:pt x="402" y="1098"/>
                  </a:lnTo>
                  <a:cubicBezTo>
                    <a:pt x="402" y="661"/>
                    <a:pt x="750" y="286"/>
                    <a:pt x="1187" y="268"/>
                  </a:cubicBezTo>
                  <a:cubicBezTo>
                    <a:pt x="1651" y="259"/>
                    <a:pt x="2034" y="625"/>
                    <a:pt x="2034" y="1089"/>
                  </a:cubicBezTo>
                  <a:close/>
                  <a:moveTo>
                    <a:pt x="0" y="1223"/>
                  </a:moveTo>
                  <a:cubicBezTo>
                    <a:pt x="0" y="1892"/>
                    <a:pt x="544" y="2445"/>
                    <a:pt x="1222" y="2445"/>
                  </a:cubicBezTo>
                  <a:cubicBezTo>
                    <a:pt x="1891" y="2445"/>
                    <a:pt x="2436" y="1892"/>
                    <a:pt x="2436" y="1223"/>
                  </a:cubicBezTo>
                  <a:cubicBezTo>
                    <a:pt x="2436" y="553"/>
                    <a:pt x="1891" y="0"/>
                    <a:pt x="1222" y="0"/>
                  </a:cubicBezTo>
                  <a:cubicBezTo>
                    <a:pt x="544" y="0"/>
                    <a:pt x="0" y="553"/>
                    <a:pt x="0" y="1223"/>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60" name="Google Shape;160;p19"/>
          <p:cNvGrpSpPr/>
          <p:nvPr/>
        </p:nvGrpSpPr>
        <p:grpSpPr>
          <a:xfrm>
            <a:off x="5293670" y="1860840"/>
            <a:ext cx="251011" cy="301901"/>
            <a:chOff x="5428890" y="2144793"/>
            <a:chExt cx="429740" cy="487567"/>
          </a:xfrm>
        </p:grpSpPr>
        <p:sp>
          <p:nvSpPr>
            <p:cNvPr id="161" name="Google Shape;161;p19"/>
            <p:cNvSpPr/>
            <p:nvPr/>
          </p:nvSpPr>
          <p:spPr>
            <a:xfrm>
              <a:off x="5428890" y="2144793"/>
              <a:ext cx="429740" cy="487567"/>
            </a:xfrm>
            <a:custGeom>
              <a:avLst/>
              <a:gdLst/>
              <a:ahLst/>
              <a:cxnLst/>
              <a:rect l="l" t="t" r="r" b="b"/>
              <a:pathLst>
                <a:path w="4051" h="4596" extrusionOk="0">
                  <a:moveTo>
                    <a:pt x="1000" y="1687"/>
                  </a:moveTo>
                  <a:lnTo>
                    <a:pt x="1000" y="1419"/>
                  </a:lnTo>
                  <a:lnTo>
                    <a:pt x="1285" y="1419"/>
                  </a:lnTo>
                  <a:cubicBezTo>
                    <a:pt x="1303" y="1312"/>
                    <a:pt x="1348" y="1214"/>
                    <a:pt x="1410" y="1125"/>
                  </a:cubicBezTo>
                  <a:lnTo>
                    <a:pt x="1205" y="929"/>
                  </a:lnTo>
                  <a:lnTo>
                    <a:pt x="1401" y="732"/>
                  </a:lnTo>
                  <a:lnTo>
                    <a:pt x="1598" y="938"/>
                  </a:lnTo>
                  <a:cubicBezTo>
                    <a:pt x="1687" y="875"/>
                    <a:pt x="1785" y="831"/>
                    <a:pt x="1892" y="813"/>
                  </a:cubicBezTo>
                  <a:lnTo>
                    <a:pt x="1892" y="527"/>
                  </a:lnTo>
                  <a:lnTo>
                    <a:pt x="2160" y="527"/>
                  </a:lnTo>
                  <a:lnTo>
                    <a:pt x="2160" y="813"/>
                  </a:lnTo>
                  <a:cubicBezTo>
                    <a:pt x="2267" y="831"/>
                    <a:pt x="2365" y="875"/>
                    <a:pt x="2454" y="938"/>
                  </a:cubicBezTo>
                  <a:lnTo>
                    <a:pt x="2650" y="732"/>
                  </a:lnTo>
                  <a:lnTo>
                    <a:pt x="2847" y="929"/>
                  </a:lnTo>
                  <a:lnTo>
                    <a:pt x="2641" y="1125"/>
                  </a:lnTo>
                  <a:cubicBezTo>
                    <a:pt x="2704" y="1214"/>
                    <a:pt x="2748" y="1312"/>
                    <a:pt x="2766" y="1419"/>
                  </a:cubicBezTo>
                  <a:lnTo>
                    <a:pt x="3052" y="1419"/>
                  </a:lnTo>
                  <a:lnTo>
                    <a:pt x="3052" y="1687"/>
                  </a:lnTo>
                  <a:lnTo>
                    <a:pt x="2766" y="1687"/>
                  </a:lnTo>
                  <a:cubicBezTo>
                    <a:pt x="2748" y="1794"/>
                    <a:pt x="2704" y="1892"/>
                    <a:pt x="2641" y="1981"/>
                  </a:cubicBezTo>
                  <a:lnTo>
                    <a:pt x="2847" y="2178"/>
                  </a:lnTo>
                  <a:lnTo>
                    <a:pt x="2650" y="2365"/>
                  </a:lnTo>
                  <a:lnTo>
                    <a:pt x="2454" y="2169"/>
                  </a:lnTo>
                  <a:cubicBezTo>
                    <a:pt x="2365" y="2222"/>
                    <a:pt x="2267" y="2267"/>
                    <a:pt x="2160" y="2285"/>
                  </a:cubicBezTo>
                  <a:lnTo>
                    <a:pt x="2160" y="2570"/>
                  </a:lnTo>
                  <a:lnTo>
                    <a:pt x="1892" y="2570"/>
                  </a:lnTo>
                  <a:lnTo>
                    <a:pt x="1892" y="2285"/>
                  </a:lnTo>
                  <a:cubicBezTo>
                    <a:pt x="1785" y="2267"/>
                    <a:pt x="1687" y="2222"/>
                    <a:pt x="1598" y="2169"/>
                  </a:cubicBezTo>
                  <a:lnTo>
                    <a:pt x="1401" y="2365"/>
                  </a:lnTo>
                  <a:lnTo>
                    <a:pt x="1205" y="2178"/>
                  </a:lnTo>
                  <a:lnTo>
                    <a:pt x="1410" y="1981"/>
                  </a:lnTo>
                  <a:cubicBezTo>
                    <a:pt x="1348" y="1892"/>
                    <a:pt x="1303" y="1794"/>
                    <a:pt x="1285" y="1687"/>
                  </a:cubicBezTo>
                  <a:close/>
                  <a:moveTo>
                    <a:pt x="2980" y="3516"/>
                  </a:moveTo>
                  <a:lnTo>
                    <a:pt x="2980" y="3917"/>
                  </a:lnTo>
                  <a:lnTo>
                    <a:pt x="2561" y="3917"/>
                  </a:lnTo>
                  <a:lnTo>
                    <a:pt x="2561" y="3516"/>
                  </a:lnTo>
                  <a:lnTo>
                    <a:pt x="2160" y="3516"/>
                  </a:lnTo>
                  <a:lnTo>
                    <a:pt x="2160" y="3105"/>
                  </a:lnTo>
                  <a:cubicBezTo>
                    <a:pt x="2954" y="3043"/>
                    <a:pt x="3578" y="2374"/>
                    <a:pt x="3578" y="1571"/>
                  </a:cubicBezTo>
                  <a:cubicBezTo>
                    <a:pt x="3587" y="706"/>
                    <a:pt x="2891" y="1"/>
                    <a:pt x="2026" y="1"/>
                  </a:cubicBezTo>
                  <a:cubicBezTo>
                    <a:pt x="1169" y="1"/>
                    <a:pt x="474" y="697"/>
                    <a:pt x="474" y="1562"/>
                  </a:cubicBezTo>
                  <a:cubicBezTo>
                    <a:pt x="474" y="2374"/>
                    <a:pt x="1098" y="3043"/>
                    <a:pt x="1892" y="3105"/>
                  </a:cubicBezTo>
                  <a:lnTo>
                    <a:pt x="1892" y="3516"/>
                  </a:lnTo>
                  <a:lnTo>
                    <a:pt x="1491" y="3516"/>
                  </a:lnTo>
                  <a:lnTo>
                    <a:pt x="1491" y="3917"/>
                  </a:lnTo>
                  <a:lnTo>
                    <a:pt x="1071" y="3917"/>
                  </a:lnTo>
                  <a:lnTo>
                    <a:pt x="1071" y="3516"/>
                  </a:lnTo>
                  <a:lnTo>
                    <a:pt x="1" y="3516"/>
                  </a:lnTo>
                  <a:lnTo>
                    <a:pt x="1" y="4595"/>
                  </a:lnTo>
                  <a:lnTo>
                    <a:pt x="1071" y="4595"/>
                  </a:lnTo>
                  <a:lnTo>
                    <a:pt x="1071" y="4194"/>
                  </a:lnTo>
                  <a:lnTo>
                    <a:pt x="1491" y="4194"/>
                  </a:lnTo>
                  <a:lnTo>
                    <a:pt x="1491" y="4595"/>
                  </a:lnTo>
                  <a:lnTo>
                    <a:pt x="2561" y="4595"/>
                  </a:lnTo>
                  <a:lnTo>
                    <a:pt x="2561" y="4194"/>
                  </a:lnTo>
                  <a:lnTo>
                    <a:pt x="2980" y="4194"/>
                  </a:lnTo>
                  <a:lnTo>
                    <a:pt x="2980" y="4595"/>
                  </a:lnTo>
                  <a:lnTo>
                    <a:pt x="4051" y="4595"/>
                  </a:lnTo>
                  <a:lnTo>
                    <a:pt x="4051" y="3516"/>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62" name="Google Shape;162;p19"/>
            <p:cNvSpPr/>
            <p:nvPr/>
          </p:nvSpPr>
          <p:spPr>
            <a:xfrm>
              <a:off x="5592682" y="2258408"/>
              <a:ext cx="102264" cy="102266"/>
            </a:xfrm>
            <a:custGeom>
              <a:avLst/>
              <a:gdLst/>
              <a:ahLst/>
              <a:cxnLst/>
              <a:rect l="l" t="t" r="r" b="b"/>
              <a:pathLst>
                <a:path w="964" h="964" extrusionOk="0">
                  <a:moveTo>
                    <a:pt x="482" y="0"/>
                  </a:moveTo>
                  <a:cubicBezTo>
                    <a:pt x="749" y="0"/>
                    <a:pt x="964" y="223"/>
                    <a:pt x="964" y="482"/>
                  </a:cubicBezTo>
                  <a:cubicBezTo>
                    <a:pt x="964" y="750"/>
                    <a:pt x="749" y="964"/>
                    <a:pt x="482" y="964"/>
                  </a:cubicBezTo>
                  <a:cubicBezTo>
                    <a:pt x="214" y="964"/>
                    <a:pt x="0" y="750"/>
                    <a:pt x="0" y="482"/>
                  </a:cubicBezTo>
                  <a:cubicBezTo>
                    <a:pt x="0" y="223"/>
                    <a:pt x="214" y="0"/>
                    <a:pt x="482"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63" name="Google Shape;163;p19"/>
          <p:cNvGrpSpPr/>
          <p:nvPr/>
        </p:nvGrpSpPr>
        <p:grpSpPr>
          <a:xfrm>
            <a:off x="3457156" y="2591429"/>
            <a:ext cx="258200" cy="303606"/>
            <a:chOff x="4708690" y="2740133"/>
            <a:chExt cx="442048" cy="490319"/>
          </a:xfrm>
        </p:grpSpPr>
        <p:sp>
          <p:nvSpPr>
            <p:cNvPr id="164" name="Google Shape;164;p19"/>
            <p:cNvSpPr/>
            <p:nvPr/>
          </p:nvSpPr>
          <p:spPr>
            <a:xfrm>
              <a:off x="4944407" y="2832849"/>
              <a:ext cx="206330" cy="302024"/>
            </a:xfrm>
            <a:custGeom>
              <a:avLst/>
              <a:gdLst/>
              <a:ahLst/>
              <a:cxnLst/>
              <a:rect l="l" t="t" r="r" b="b"/>
              <a:pathLst>
                <a:path w="1945" h="2847" extrusionOk="0">
                  <a:moveTo>
                    <a:pt x="1651" y="1847"/>
                  </a:moveTo>
                  <a:cubicBezTo>
                    <a:pt x="1526" y="1776"/>
                    <a:pt x="1383" y="1758"/>
                    <a:pt x="1249" y="1794"/>
                  </a:cubicBezTo>
                  <a:cubicBezTo>
                    <a:pt x="1151" y="1820"/>
                    <a:pt x="1071" y="1865"/>
                    <a:pt x="999" y="1936"/>
                  </a:cubicBezTo>
                  <a:lnTo>
                    <a:pt x="660" y="1740"/>
                  </a:lnTo>
                  <a:cubicBezTo>
                    <a:pt x="669" y="1687"/>
                    <a:pt x="678" y="1624"/>
                    <a:pt x="678" y="1571"/>
                  </a:cubicBezTo>
                  <a:lnTo>
                    <a:pt x="678" y="1303"/>
                  </a:lnTo>
                  <a:cubicBezTo>
                    <a:pt x="678" y="1241"/>
                    <a:pt x="669" y="1187"/>
                    <a:pt x="660" y="1125"/>
                  </a:cubicBezTo>
                  <a:lnTo>
                    <a:pt x="999" y="928"/>
                  </a:lnTo>
                  <a:cubicBezTo>
                    <a:pt x="1071" y="1000"/>
                    <a:pt x="1151" y="1053"/>
                    <a:pt x="1249" y="1071"/>
                  </a:cubicBezTo>
                  <a:cubicBezTo>
                    <a:pt x="1294" y="1089"/>
                    <a:pt x="1338" y="1089"/>
                    <a:pt x="1383" y="1089"/>
                  </a:cubicBezTo>
                  <a:cubicBezTo>
                    <a:pt x="1490" y="1089"/>
                    <a:pt x="1588" y="1062"/>
                    <a:pt x="1677" y="1009"/>
                  </a:cubicBezTo>
                  <a:cubicBezTo>
                    <a:pt x="1784" y="937"/>
                    <a:pt x="1856" y="839"/>
                    <a:pt x="1900" y="723"/>
                  </a:cubicBezTo>
                  <a:cubicBezTo>
                    <a:pt x="1945" y="571"/>
                    <a:pt x="1927" y="420"/>
                    <a:pt x="1847" y="286"/>
                  </a:cubicBezTo>
                  <a:cubicBezTo>
                    <a:pt x="1775" y="161"/>
                    <a:pt x="1659" y="72"/>
                    <a:pt x="1526" y="36"/>
                  </a:cubicBezTo>
                  <a:cubicBezTo>
                    <a:pt x="1383" y="0"/>
                    <a:pt x="1240" y="18"/>
                    <a:pt x="1115" y="90"/>
                  </a:cubicBezTo>
                  <a:cubicBezTo>
                    <a:pt x="990" y="161"/>
                    <a:pt x="901" y="277"/>
                    <a:pt x="866" y="411"/>
                  </a:cubicBezTo>
                  <a:cubicBezTo>
                    <a:pt x="839" y="509"/>
                    <a:pt x="839" y="607"/>
                    <a:pt x="866" y="696"/>
                  </a:cubicBezTo>
                  <a:lnTo>
                    <a:pt x="562" y="875"/>
                  </a:lnTo>
                  <a:cubicBezTo>
                    <a:pt x="437" y="678"/>
                    <a:pt x="232" y="536"/>
                    <a:pt x="0" y="491"/>
                  </a:cubicBezTo>
                  <a:lnTo>
                    <a:pt x="0" y="2373"/>
                  </a:lnTo>
                  <a:cubicBezTo>
                    <a:pt x="232" y="2329"/>
                    <a:pt x="437" y="2186"/>
                    <a:pt x="562" y="1990"/>
                  </a:cubicBezTo>
                  <a:lnTo>
                    <a:pt x="866" y="2168"/>
                  </a:lnTo>
                  <a:cubicBezTo>
                    <a:pt x="839" y="2257"/>
                    <a:pt x="839" y="2356"/>
                    <a:pt x="866" y="2454"/>
                  </a:cubicBezTo>
                  <a:cubicBezTo>
                    <a:pt x="901" y="2588"/>
                    <a:pt x="990" y="2704"/>
                    <a:pt x="1115" y="2775"/>
                  </a:cubicBezTo>
                  <a:cubicBezTo>
                    <a:pt x="1196" y="2828"/>
                    <a:pt x="1294" y="2846"/>
                    <a:pt x="1383" y="2846"/>
                  </a:cubicBezTo>
                  <a:cubicBezTo>
                    <a:pt x="1428" y="2846"/>
                    <a:pt x="1481" y="2846"/>
                    <a:pt x="1526" y="2828"/>
                  </a:cubicBezTo>
                  <a:cubicBezTo>
                    <a:pt x="1659" y="2793"/>
                    <a:pt x="1775" y="2704"/>
                    <a:pt x="1847" y="2579"/>
                  </a:cubicBezTo>
                  <a:cubicBezTo>
                    <a:pt x="1918" y="2454"/>
                    <a:pt x="1945" y="2311"/>
                    <a:pt x="1900" y="2177"/>
                  </a:cubicBezTo>
                  <a:cubicBezTo>
                    <a:pt x="1865" y="2034"/>
                    <a:pt x="1775" y="1918"/>
                    <a:pt x="1651" y="1847"/>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65" name="Google Shape;165;p19"/>
            <p:cNvSpPr/>
            <p:nvPr/>
          </p:nvSpPr>
          <p:spPr>
            <a:xfrm>
              <a:off x="4871528" y="3084585"/>
              <a:ext cx="115524" cy="145867"/>
            </a:xfrm>
            <a:custGeom>
              <a:avLst/>
              <a:gdLst/>
              <a:ahLst/>
              <a:cxnLst/>
              <a:rect l="l" t="t" r="r" b="b"/>
              <a:pathLst>
                <a:path w="1089" h="1375" extrusionOk="0">
                  <a:moveTo>
                    <a:pt x="411" y="0"/>
                  </a:moveTo>
                  <a:lnTo>
                    <a:pt x="411" y="295"/>
                  </a:lnTo>
                  <a:cubicBezTo>
                    <a:pt x="179" y="357"/>
                    <a:pt x="0" y="580"/>
                    <a:pt x="9" y="839"/>
                  </a:cubicBezTo>
                  <a:cubicBezTo>
                    <a:pt x="27" y="1116"/>
                    <a:pt x="250" y="1339"/>
                    <a:pt x="527" y="1356"/>
                  </a:cubicBezTo>
                  <a:cubicBezTo>
                    <a:pt x="830" y="1374"/>
                    <a:pt x="1089" y="1125"/>
                    <a:pt x="1089" y="821"/>
                  </a:cubicBezTo>
                  <a:cubicBezTo>
                    <a:pt x="1089" y="571"/>
                    <a:pt x="919" y="357"/>
                    <a:pt x="687" y="295"/>
                  </a:cubicBezTo>
                  <a:lnTo>
                    <a:pt x="687" y="0"/>
                  </a:lnTo>
                  <a:cubicBezTo>
                    <a:pt x="643" y="9"/>
                    <a:pt x="598" y="9"/>
                    <a:pt x="553" y="9"/>
                  </a:cubicBezTo>
                  <a:cubicBezTo>
                    <a:pt x="500" y="9"/>
                    <a:pt x="455" y="9"/>
                    <a:pt x="411"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66" name="Google Shape;166;p19"/>
            <p:cNvSpPr/>
            <p:nvPr/>
          </p:nvSpPr>
          <p:spPr>
            <a:xfrm>
              <a:off x="4872483" y="2740133"/>
              <a:ext cx="115524" cy="144912"/>
            </a:xfrm>
            <a:custGeom>
              <a:avLst/>
              <a:gdLst/>
              <a:ahLst/>
              <a:cxnLst/>
              <a:rect l="l" t="t" r="r" b="b"/>
              <a:pathLst>
                <a:path w="1089" h="1366" extrusionOk="0">
                  <a:moveTo>
                    <a:pt x="678" y="1365"/>
                  </a:moveTo>
                  <a:lnTo>
                    <a:pt x="678" y="1071"/>
                  </a:lnTo>
                  <a:cubicBezTo>
                    <a:pt x="910" y="1008"/>
                    <a:pt x="1089" y="785"/>
                    <a:pt x="1080" y="527"/>
                  </a:cubicBezTo>
                  <a:cubicBezTo>
                    <a:pt x="1062" y="250"/>
                    <a:pt x="839" y="27"/>
                    <a:pt x="562" y="9"/>
                  </a:cubicBezTo>
                  <a:cubicBezTo>
                    <a:pt x="259" y="0"/>
                    <a:pt x="0" y="241"/>
                    <a:pt x="0" y="553"/>
                  </a:cubicBezTo>
                  <a:cubicBezTo>
                    <a:pt x="0" y="803"/>
                    <a:pt x="170" y="1008"/>
                    <a:pt x="402" y="1071"/>
                  </a:cubicBezTo>
                  <a:lnTo>
                    <a:pt x="402" y="1365"/>
                  </a:lnTo>
                  <a:cubicBezTo>
                    <a:pt x="446" y="1356"/>
                    <a:pt x="491" y="1356"/>
                    <a:pt x="544" y="1356"/>
                  </a:cubicBezTo>
                  <a:cubicBezTo>
                    <a:pt x="589" y="1356"/>
                    <a:pt x="634" y="1356"/>
                    <a:pt x="678" y="1365"/>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67" name="Google Shape;167;p19"/>
            <p:cNvSpPr/>
            <p:nvPr/>
          </p:nvSpPr>
          <p:spPr>
            <a:xfrm>
              <a:off x="4708690" y="2832849"/>
              <a:ext cx="206437" cy="302024"/>
            </a:xfrm>
            <a:custGeom>
              <a:avLst/>
              <a:gdLst/>
              <a:ahLst/>
              <a:cxnLst/>
              <a:rect l="l" t="t" r="r" b="b"/>
              <a:pathLst>
                <a:path w="1946" h="2847" extrusionOk="0">
                  <a:moveTo>
                    <a:pt x="1384" y="875"/>
                  </a:moveTo>
                  <a:lnTo>
                    <a:pt x="1080" y="696"/>
                  </a:lnTo>
                  <a:cubicBezTo>
                    <a:pt x="1107" y="607"/>
                    <a:pt x="1107" y="509"/>
                    <a:pt x="1080" y="411"/>
                  </a:cubicBezTo>
                  <a:cubicBezTo>
                    <a:pt x="1045" y="277"/>
                    <a:pt x="955" y="161"/>
                    <a:pt x="830" y="90"/>
                  </a:cubicBezTo>
                  <a:cubicBezTo>
                    <a:pt x="706" y="18"/>
                    <a:pt x="563" y="0"/>
                    <a:pt x="420" y="36"/>
                  </a:cubicBezTo>
                  <a:cubicBezTo>
                    <a:pt x="286" y="72"/>
                    <a:pt x="170" y="161"/>
                    <a:pt x="99" y="286"/>
                  </a:cubicBezTo>
                  <a:cubicBezTo>
                    <a:pt x="19" y="420"/>
                    <a:pt x="1" y="571"/>
                    <a:pt x="54" y="723"/>
                  </a:cubicBezTo>
                  <a:cubicBezTo>
                    <a:pt x="90" y="839"/>
                    <a:pt x="161" y="937"/>
                    <a:pt x="268" y="1009"/>
                  </a:cubicBezTo>
                  <a:cubicBezTo>
                    <a:pt x="358" y="1062"/>
                    <a:pt x="456" y="1089"/>
                    <a:pt x="563" y="1089"/>
                  </a:cubicBezTo>
                  <a:cubicBezTo>
                    <a:pt x="607" y="1089"/>
                    <a:pt x="652" y="1089"/>
                    <a:pt x="706" y="1071"/>
                  </a:cubicBezTo>
                  <a:cubicBezTo>
                    <a:pt x="795" y="1053"/>
                    <a:pt x="875" y="1000"/>
                    <a:pt x="946" y="928"/>
                  </a:cubicBezTo>
                  <a:lnTo>
                    <a:pt x="1285" y="1125"/>
                  </a:lnTo>
                  <a:cubicBezTo>
                    <a:pt x="1277" y="1187"/>
                    <a:pt x="1268" y="1241"/>
                    <a:pt x="1268" y="1303"/>
                  </a:cubicBezTo>
                  <a:lnTo>
                    <a:pt x="1268" y="1571"/>
                  </a:lnTo>
                  <a:cubicBezTo>
                    <a:pt x="1268" y="1624"/>
                    <a:pt x="1277" y="1687"/>
                    <a:pt x="1285" y="1740"/>
                  </a:cubicBezTo>
                  <a:lnTo>
                    <a:pt x="946" y="1936"/>
                  </a:lnTo>
                  <a:cubicBezTo>
                    <a:pt x="875" y="1865"/>
                    <a:pt x="795" y="1820"/>
                    <a:pt x="706" y="1794"/>
                  </a:cubicBezTo>
                  <a:cubicBezTo>
                    <a:pt x="554" y="1749"/>
                    <a:pt x="402" y="1776"/>
                    <a:pt x="268" y="1865"/>
                  </a:cubicBezTo>
                  <a:cubicBezTo>
                    <a:pt x="161" y="1927"/>
                    <a:pt x="90" y="2026"/>
                    <a:pt x="45" y="2150"/>
                  </a:cubicBezTo>
                  <a:cubicBezTo>
                    <a:pt x="1" y="2293"/>
                    <a:pt x="19" y="2445"/>
                    <a:pt x="99" y="2579"/>
                  </a:cubicBezTo>
                  <a:cubicBezTo>
                    <a:pt x="170" y="2704"/>
                    <a:pt x="286" y="2793"/>
                    <a:pt x="420" y="2828"/>
                  </a:cubicBezTo>
                  <a:cubicBezTo>
                    <a:pt x="465" y="2846"/>
                    <a:pt x="518" y="2846"/>
                    <a:pt x="563" y="2846"/>
                  </a:cubicBezTo>
                  <a:cubicBezTo>
                    <a:pt x="652" y="2846"/>
                    <a:pt x="750" y="2828"/>
                    <a:pt x="830" y="2775"/>
                  </a:cubicBezTo>
                  <a:cubicBezTo>
                    <a:pt x="955" y="2704"/>
                    <a:pt x="1045" y="2588"/>
                    <a:pt x="1080" y="2454"/>
                  </a:cubicBezTo>
                  <a:cubicBezTo>
                    <a:pt x="1107" y="2356"/>
                    <a:pt x="1107" y="2257"/>
                    <a:pt x="1080" y="2168"/>
                  </a:cubicBezTo>
                  <a:lnTo>
                    <a:pt x="1384" y="1990"/>
                  </a:lnTo>
                  <a:cubicBezTo>
                    <a:pt x="1508" y="2186"/>
                    <a:pt x="1714" y="2329"/>
                    <a:pt x="1946" y="2373"/>
                  </a:cubicBezTo>
                  <a:lnTo>
                    <a:pt x="1946" y="491"/>
                  </a:lnTo>
                  <a:cubicBezTo>
                    <a:pt x="1714" y="536"/>
                    <a:pt x="1508" y="678"/>
                    <a:pt x="1384" y="875"/>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68" name="Google Shape;168;p19"/>
          <p:cNvGrpSpPr/>
          <p:nvPr/>
        </p:nvGrpSpPr>
        <p:grpSpPr>
          <a:xfrm>
            <a:off x="5277126" y="2592020"/>
            <a:ext cx="284161" cy="301836"/>
            <a:chOff x="5400565" y="2741087"/>
            <a:chExt cx="486494" cy="487461"/>
          </a:xfrm>
        </p:grpSpPr>
        <p:sp>
          <p:nvSpPr>
            <p:cNvPr id="169" name="Google Shape;169;p19"/>
            <p:cNvSpPr/>
            <p:nvPr/>
          </p:nvSpPr>
          <p:spPr>
            <a:xfrm>
              <a:off x="5629599" y="2989004"/>
              <a:ext cx="28430" cy="29386"/>
            </a:xfrm>
            <a:custGeom>
              <a:avLst/>
              <a:gdLst/>
              <a:ahLst/>
              <a:cxnLst/>
              <a:rect l="l" t="t" r="r" b="b"/>
              <a:pathLst>
                <a:path w="268" h="277" extrusionOk="0">
                  <a:moveTo>
                    <a:pt x="134" y="0"/>
                  </a:moveTo>
                  <a:cubicBezTo>
                    <a:pt x="205" y="0"/>
                    <a:pt x="268" y="63"/>
                    <a:pt x="268" y="143"/>
                  </a:cubicBezTo>
                  <a:cubicBezTo>
                    <a:pt x="268" y="215"/>
                    <a:pt x="205" y="277"/>
                    <a:pt x="134" y="277"/>
                  </a:cubicBezTo>
                  <a:cubicBezTo>
                    <a:pt x="62" y="277"/>
                    <a:pt x="0" y="215"/>
                    <a:pt x="0" y="143"/>
                  </a:cubicBezTo>
                  <a:cubicBezTo>
                    <a:pt x="0" y="63"/>
                    <a:pt x="62" y="0"/>
                    <a:pt x="134"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0" name="Google Shape;170;p19"/>
            <p:cNvSpPr/>
            <p:nvPr/>
          </p:nvSpPr>
          <p:spPr>
            <a:xfrm>
              <a:off x="5545369" y="2932249"/>
              <a:ext cx="196889" cy="143003"/>
            </a:xfrm>
            <a:custGeom>
              <a:avLst/>
              <a:gdLst/>
              <a:ahLst/>
              <a:cxnLst/>
              <a:rect l="l" t="t" r="r" b="b"/>
              <a:pathLst>
                <a:path w="1856" h="1348" extrusionOk="0">
                  <a:moveTo>
                    <a:pt x="928" y="1080"/>
                  </a:moveTo>
                  <a:cubicBezTo>
                    <a:pt x="705" y="1080"/>
                    <a:pt x="526" y="892"/>
                    <a:pt x="526" y="678"/>
                  </a:cubicBezTo>
                  <a:cubicBezTo>
                    <a:pt x="526" y="455"/>
                    <a:pt x="705" y="268"/>
                    <a:pt x="928" y="268"/>
                  </a:cubicBezTo>
                  <a:cubicBezTo>
                    <a:pt x="1151" y="268"/>
                    <a:pt x="1329" y="455"/>
                    <a:pt x="1329" y="678"/>
                  </a:cubicBezTo>
                  <a:cubicBezTo>
                    <a:pt x="1329" y="892"/>
                    <a:pt x="1151" y="1080"/>
                    <a:pt x="928" y="1080"/>
                  </a:cubicBezTo>
                  <a:close/>
                  <a:moveTo>
                    <a:pt x="928" y="0"/>
                  </a:moveTo>
                  <a:cubicBezTo>
                    <a:pt x="393" y="0"/>
                    <a:pt x="89" y="509"/>
                    <a:pt x="0" y="678"/>
                  </a:cubicBezTo>
                  <a:cubicBezTo>
                    <a:pt x="36" y="741"/>
                    <a:pt x="107" y="866"/>
                    <a:pt x="223" y="990"/>
                  </a:cubicBezTo>
                  <a:cubicBezTo>
                    <a:pt x="428" y="1231"/>
                    <a:pt x="660" y="1347"/>
                    <a:pt x="928" y="1347"/>
                  </a:cubicBezTo>
                  <a:cubicBezTo>
                    <a:pt x="1463" y="1347"/>
                    <a:pt x="1766" y="839"/>
                    <a:pt x="1856" y="678"/>
                  </a:cubicBezTo>
                  <a:cubicBezTo>
                    <a:pt x="1820" y="607"/>
                    <a:pt x="1749" y="482"/>
                    <a:pt x="1633" y="357"/>
                  </a:cubicBezTo>
                  <a:cubicBezTo>
                    <a:pt x="1427" y="116"/>
                    <a:pt x="1195" y="0"/>
                    <a:pt x="928"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1" name="Google Shape;171;p19"/>
            <p:cNvSpPr/>
            <p:nvPr/>
          </p:nvSpPr>
          <p:spPr>
            <a:xfrm>
              <a:off x="5485750" y="2836668"/>
              <a:ext cx="316126" cy="305737"/>
            </a:xfrm>
            <a:custGeom>
              <a:avLst/>
              <a:gdLst/>
              <a:ahLst/>
              <a:cxnLst/>
              <a:rect l="l" t="t" r="r" b="b"/>
              <a:pathLst>
                <a:path w="2980" h="2882" extrusionOk="0">
                  <a:moveTo>
                    <a:pt x="2694" y="1624"/>
                  </a:moveTo>
                  <a:cubicBezTo>
                    <a:pt x="2685" y="1633"/>
                    <a:pt x="2596" y="1856"/>
                    <a:pt x="2409" y="2070"/>
                  </a:cubicBezTo>
                  <a:cubicBezTo>
                    <a:pt x="2150" y="2364"/>
                    <a:pt x="1829" y="2516"/>
                    <a:pt x="1490" y="2516"/>
                  </a:cubicBezTo>
                  <a:cubicBezTo>
                    <a:pt x="1151" y="2516"/>
                    <a:pt x="830" y="2364"/>
                    <a:pt x="571" y="2070"/>
                  </a:cubicBezTo>
                  <a:cubicBezTo>
                    <a:pt x="384" y="1856"/>
                    <a:pt x="294" y="1633"/>
                    <a:pt x="285" y="1624"/>
                  </a:cubicBezTo>
                  <a:lnTo>
                    <a:pt x="268" y="1579"/>
                  </a:lnTo>
                  <a:lnTo>
                    <a:pt x="285" y="1526"/>
                  </a:lnTo>
                  <a:cubicBezTo>
                    <a:pt x="294" y="1517"/>
                    <a:pt x="384" y="1303"/>
                    <a:pt x="571" y="1080"/>
                  </a:cubicBezTo>
                  <a:cubicBezTo>
                    <a:pt x="830" y="785"/>
                    <a:pt x="1151" y="634"/>
                    <a:pt x="1490" y="634"/>
                  </a:cubicBezTo>
                  <a:cubicBezTo>
                    <a:pt x="1829" y="634"/>
                    <a:pt x="2150" y="785"/>
                    <a:pt x="2409" y="1080"/>
                  </a:cubicBezTo>
                  <a:cubicBezTo>
                    <a:pt x="2596" y="1303"/>
                    <a:pt x="2685" y="1517"/>
                    <a:pt x="2694" y="1526"/>
                  </a:cubicBezTo>
                  <a:lnTo>
                    <a:pt x="2712" y="1579"/>
                  </a:lnTo>
                  <a:close/>
                  <a:moveTo>
                    <a:pt x="2980" y="741"/>
                  </a:moveTo>
                  <a:lnTo>
                    <a:pt x="1490" y="0"/>
                  </a:lnTo>
                  <a:lnTo>
                    <a:pt x="0" y="741"/>
                  </a:lnTo>
                  <a:lnTo>
                    <a:pt x="0" y="2882"/>
                  </a:lnTo>
                  <a:lnTo>
                    <a:pt x="2980" y="2882"/>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2" name="Google Shape;172;p19"/>
            <p:cNvSpPr/>
            <p:nvPr/>
          </p:nvSpPr>
          <p:spPr>
            <a:xfrm>
              <a:off x="5400565" y="2741087"/>
              <a:ext cx="486494" cy="487461"/>
            </a:xfrm>
            <a:custGeom>
              <a:avLst/>
              <a:gdLst/>
              <a:ahLst/>
              <a:cxnLst/>
              <a:rect l="l" t="t" r="r" b="b"/>
              <a:pathLst>
                <a:path w="4586" h="4595" extrusionOk="0">
                  <a:moveTo>
                    <a:pt x="2293" y="607"/>
                  </a:moveTo>
                  <a:lnTo>
                    <a:pt x="4050" y="1481"/>
                  </a:lnTo>
                  <a:lnTo>
                    <a:pt x="4050" y="4059"/>
                  </a:lnTo>
                  <a:lnTo>
                    <a:pt x="535" y="4059"/>
                  </a:lnTo>
                  <a:lnTo>
                    <a:pt x="535" y="1481"/>
                  </a:lnTo>
                  <a:close/>
                  <a:moveTo>
                    <a:pt x="2293" y="0"/>
                  </a:moveTo>
                  <a:lnTo>
                    <a:pt x="0" y="1142"/>
                  </a:lnTo>
                  <a:lnTo>
                    <a:pt x="0" y="4594"/>
                  </a:lnTo>
                  <a:lnTo>
                    <a:pt x="4586" y="4594"/>
                  </a:lnTo>
                  <a:lnTo>
                    <a:pt x="4586" y="1142"/>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73" name="Google Shape;173;p19"/>
          <p:cNvGrpSpPr/>
          <p:nvPr/>
        </p:nvGrpSpPr>
        <p:grpSpPr>
          <a:xfrm>
            <a:off x="3462175" y="3287146"/>
            <a:ext cx="248223" cy="300653"/>
            <a:chOff x="4717283" y="3338230"/>
            <a:chExt cx="424966" cy="485551"/>
          </a:xfrm>
        </p:grpSpPr>
        <p:sp>
          <p:nvSpPr>
            <p:cNvPr id="174" name="Google Shape;174;p19"/>
            <p:cNvSpPr/>
            <p:nvPr/>
          </p:nvSpPr>
          <p:spPr>
            <a:xfrm>
              <a:off x="4816577" y="3437524"/>
              <a:ext cx="72030" cy="135471"/>
            </a:xfrm>
            <a:custGeom>
              <a:avLst/>
              <a:gdLst/>
              <a:ahLst/>
              <a:cxnLst/>
              <a:rect l="l" t="t" r="r" b="b"/>
              <a:pathLst>
                <a:path w="679" h="1277" extrusionOk="0">
                  <a:moveTo>
                    <a:pt x="679" y="750"/>
                  </a:moveTo>
                  <a:lnTo>
                    <a:pt x="679" y="1"/>
                  </a:lnTo>
                  <a:cubicBezTo>
                    <a:pt x="295" y="63"/>
                    <a:pt x="1" y="402"/>
                    <a:pt x="1" y="804"/>
                  </a:cubicBezTo>
                  <a:cubicBezTo>
                    <a:pt x="1" y="982"/>
                    <a:pt x="63" y="1143"/>
                    <a:pt x="152" y="1277"/>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5" name="Google Shape;175;p19"/>
            <p:cNvSpPr/>
            <p:nvPr/>
          </p:nvSpPr>
          <p:spPr>
            <a:xfrm>
              <a:off x="4916932" y="3438479"/>
              <a:ext cx="71075" cy="70228"/>
            </a:xfrm>
            <a:custGeom>
              <a:avLst/>
              <a:gdLst/>
              <a:ahLst/>
              <a:cxnLst/>
              <a:rect l="l" t="t" r="r" b="b"/>
              <a:pathLst>
                <a:path w="670" h="662" extrusionOk="0">
                  <a:moveTo>
                    <a:pt x="0" y="661"/>
                  </a:moveTo>
                  <a:lnTo>
                    <a:pt x="670" y="661"/>
                  </a:lnTo>
                  <a:cubicBezTo>
                    <a:pt x="616" y="322"/>
                    <a:pt x="348" y="54"/>
                    <a:pt x="0" y="1"/>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6" name="Google Shape;176;p19"/>
            <p:cNvSpPr/>
            <p:nvPr/>
          </p:nvSpPr>
          <p:spPr>
            <a:xfrm>
              <a:off x="4852539" y="3536924"/>
              <a:ext cx="135467" cy="72032"/>
            </a:xfrm>
            <a:custGeom>
              <a:avLst/>
              <a:gdLst/>
              <a:ahLst/>
              <a:cxnLst/>
              <a:rect l="l" t="t" r="r" b="b"/>
              <a:pathLst>
                <a:path w="1277" h="679" extrusionOk="0">
                  <a:moveTo>
                    <a:pt x="527" y="1"/>
                  </a:moveTo>
                  <a:lnTo>
                    <a:pt x="1" y="527"/>
                  </a:lnTo>
                  <a:cubicBezTo>
                    <a:pt x="135" y="625"/>
                    <a:pt x="295" y="679"/>
                    <a:pt x="474" y="679"/>
                  </a:cubicBezTo>
                  <a:cubicBezTo>
                    <a:pt x="875" y="679"/>
                    <a:pt x="1205" y="384"/>
                    <a:pt x="1277" y="1"/>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77" name="Google Shape;177;p19"/>
            <p:cNvSpPr/>
            <p:nvPr/>
          </p:nvSpPr>
          <p:spPr>
            <a:xfrm>
              <a:off x="4717283" y="3338230"/>
              <a:ext cx="424966" cy="485551"/>
            </a:xfrm>
            <a:custGeom>
              <a:avLst/>
              <a:gdLst/>
              <a:ahLst/>
              <a:cxnLst/>
              <a:rect l="l" t="t" r="r" b="b"/>
              <a:pathLst>
                <a:path w="4006" h="4577" extrusionOk="0">
                  <a:moveTo>
                    <a:pt x="1749" y="2819"/>
                  </a:moveTo>
                  <a:cubicBezTo>
                    <a:pt x="1151" y="2819"/>
                    <a:pt x="669" y="2338"/>
                    <a:pt x="669" y="1740"/>
                  </a:cubicBezTo>
                  <a:cubicBezTo>
                    <a:pt x="669" y="1142"/>
                    <a:pt x="1151" y="660"/>
                    <a:pt x="1749" y="660"/>
                  </a:cubicBezTo>
                  <a:cubicBezTo>
                    <a:pt x="2346" y="660"/>
                    <a:pt x="2828" y="1142"/>
                    <a:pt x="2828" y="1740"/>
                  </a:cubicBezTo>
                  <a:cubicBezTo>
                    <a:pt x="2828" y="2338"/>
                    <a:pt x="2346" y="2819"/>
                    <a:pt x="1749" y="2819"/>
                  </a:cubicBezTo>
                  <a:close/>
                  <a:moveTo>
                    <a:pt x="3497" y="1722"/>
                  </a:moveTo>
                  <a:cubicBezTo>
                    <a:pt x="3488" y="776"/>
                    <a:pt x="2712" y="0"/>
                    <a:pt x="1749" y="0"/>
                  </a:cubicBezTo>
                  <a:cubicBezTo>
                    <a:pt x="785" y="0"/>
                    <a:pt x="0" y="785"/>
                    <a:pt x="0" y="1749"/>
                  </a:cubicBezTo>
                  <a:cubicBezTo>
                    <a:pt x="0" y="2222"/>
                    <a:pt x="196" y="2677"/>
                    <a:pt x="544" y="3007"/>
                  </a:cubicBezTo>
                  <a:lnTo>
                    <a:pt x="544" y="4577"/>
                  </a:lnTo>
                  <a:lnTo>
                    <a:pt x="2694" y="4577"/>
                  </a:lnTo>
                  <a:lnTo>
                    <a:pt x="2694" y="3774"/>
                  </a:lnTo>
                  <a:lnTo>
                    <a:pt x="3497" y="3774"/>
                  </a:lnTo>
                  <a:lnTo>
                    <a:pt x="3497" y="3114"/>
                  </a:lnTo>
                  <a:lnTo>
                    <a:pt x="4006" y="311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78" name="Google Shape;178;p19"/>
          <p:cNvGrpSpPr/>
          <p:nvPr/>
        </p:nvGrpSpPr>
        <p:grpSpPr>
          <a:xfrm>
            <a:off x="5277126" y="3286555"/>
            <a:ext cx="284163" cy="301833"/>
            <a:chOff x="5400565" y="3337276"/>
            <a:chExt cx="486497" cy="487456"/>
          </a:xfrm>
        </p:grpSpPr>
        <p:sp>
          <p:nvSpPr>
            <p:cNvPr id="179" name="Google Shape;179;p19"/>
            <p:cNvSpPr/>
            <p:nvPr/>
          </p:nvSpPr>
          <p:spPr>
            <a:xfrm>
              <a:off x="5524471" y="3429038"/>
              <a:ext cx="238580" cy="303934"/>
            </a:xfrm>
            <a:custGeom>
              <a:avLst/>
              <a:gdLst/>
              <a:ahLst/>
              <a:cxnLst/>
              <a:rect l="l" t="t" r="r" b="b"/>
              <a:pathLst>
                <a:path w="2249" h="2865" extrusionOk="0">
                  <a:moveTo>
                    <a:pt x="1259" y="1972"/>
                  </a:moveTo>
                  <a:lnTo>
                    <a:pt x="991" y="1972"/>
                  </a:lnTo>
                  <a:lnTo>
                    <a:pt x="991" y="1705"/>
                  </a:lnTo>
                  <a:lnTo>
                    <a:pt x="723" y="1705"/>
                  </a:lnTo>
                  <a:lnTo>
                    <a:pt x="723" y="1972"/>
                  </a:lnTo>
                  <a:lnTo>
                    <a:pt x="456" y="1972"/>
                  </a:lnTo>
                  <a:lnTo>
                    <a:pt x="456" y="893"/>
                  </a:lnTo>
                  <a:lnTo>
                    <a:pt x="1259" y="893"/>
                  </a:lnTo>
                  <a:close/>
                  <a:moveTo>
                    <a:pt x="1526" y="893"/>
                  </a:moveTo>
                  <a:lnTo>
                    <a:pt x="1794" y="893"/>
                  </a:lnTo>
                  <a:lnTo>
                    <a:pt x="1794" y="1972"/>
                  </a:lnTo>
                  <a:lnTo>
                    <a:pt x="1526" y="1972"/>
                  </a:lnTo>
                  <a:close/>
                  <a:moveTo>
                    <a:pt x="1" y="652"/>
                  </a:moveTo>
                  <a:lnTo>
                    <a:pt x="1" y="2213"/>
                  </a:lnTo>
                  <a:lnTo>
                    <a:pt x="1125" y="2864"/>
                  </a:lnTo>
                  <a:lnTo>
                    <a:pt x="2249" y="2213"/>
                  </a:lnTo>
                  <a:lnTo>
                    <a:pt x="2249" y="652"/>
                  </a:lnTo>
                  <a:lnTo>
                    <a:pt x="1125" y="1"/>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0" name="Google Shape;180;p19"/>
            <p:cNvSpPr/>
            <p:nvPr/>
          </p:nvSpPr>
          <p:spPr>
            <a:xfrm>
              <a:off x="5601169" y="3553049"/>
              <a:ext cx="28430" cy="28431"/>
            </a:xfrm>
            <a:custGeom>
              <a:avLst/>
              <a:gdLst/>
              <a:ahLst/>
              <a:cxnLst/>
              <a:rect l="l" t="t" r="r" b="b"/>
              <a:pathLst>
                <a:path w="268" h="268" extrusionOk="0">
                  <a:moveTo>
                    <a:pt x="0" y="0"/>
                  </a:moveTo>
                  <a:lnTo>
                    <a:pt x="268" y="0"/>
                  </a:lnTo>
                  <a:lnTo>
                    <a:pt x="268" y="268"/>
                  </a:lnTo>
                  <a:lnTo>
                    <a:pt x="0" y="268"/>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1" name="Google Shape;181;p19"/>
            <p:cNvSpPr/>
            <p:nvPr/>
          </p:nvSpPr>
          <p:spPr>
            <a:xfrm>
              <a:off x="5791376" y="3537879"/>
              <a:ext cx="95686" cy="29492"/>
            </a:xfrm>
            <a:custGeom>
              <a:avLst/>
              <a:gdLst/>
              <a:ahLst/>
              <a:cxnLst/>
              <a:rect l="l" t="t" r="r" b="b"/>
              <a:pathLst>
                <a:path w="902" h="278" extrusionOk="0">
                  <a:moveTo>
                    <a:pt x="1" y="1"/>
                  </a:moveTo>
                  <a:lnTo>
                    <a:pt x="902" y="1"/>
                  </a:lnTo>
                  <a:lnTo>
                    <a:pt x="902" y="277"/>
                  </a:lnTo>
                  <a:lnTo>
                    <a:pt x="1" y="277"/>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2" name="Google Shape;182;p19"/>
            <p:cNvSpPr/>
            <p:nvPr/>
          </p:nvSpPr>
          <p:spPr>
            <a:xfrm>
              <a:off x="5601169" y="3337276"/>
              <a:ext cx="28430" cy="84338"/>
            </a:xfrm>
            <a:custGeom>
              <a:avLst/>
              <a:gdLst/>
              <a:ahLst/>
              <a:cxnLst/>
              <a:rect l="l" t="t" r="r" b="b"/>
              <a:pathLst>
                <a:path w="268" h="795" extrusionOk="0">
                  <a:moveTo>
                    <a:pt x="0" y="794"/>
                  </a:moveTo>
                  <a:lnTo>
                    <a:pt x="268" y="634"/>
                  </a:lnTo>
                  <a:lnTo>
                    <a:pt x="268" y="0"/>
                  </a:lnTo>
                  <a:lnTo>
                    <a:pt x="0" y="0"/>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3" name="Google Shape;183;p19"/>
            <p:cNvSpPr/>
            <p:nvPr/>
          </p:nvSpPr>
          <p:spPr>
            <a:xfrm>
              <a:off x="5791376" y="3595588"/>
              <a:ext cx="95686" cy="28537"/>
            </a:xfrm>
            <a:custGeom>
              <a:avLst/>
              <a:gdLst/>
              <a:ahLst/>
              <a:cxnLst/>
              <a:rect l="l" t="t" r="r" b="b"/>
              <a:pathLst>
                <a:path w="902" h="269" extrusionOk="0">
                  <a:moveTo>
                    <a:pt x="1" y="1"/>
                  </a:moveTo>
                  <a:lnTo>
                    <a:pt x="902" y="1"/>
                  </a:lnTo>
                  <a:lnTo>
                    <a:pt x="902" y="268"/>
                  </a:lnTo>
                  <a:lnTo>
                    <a:pt x="1" y="268"/>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4" name="Google Shape;184;p19"/>
            <p:cNvSpPr/>
            <p:nvPr/>
          </p:nvSpPr>
          <p:spPr>
            <a:xfrm>
              <a:off x="5400565" y="3595588"/>
              <a:ext cx="95686" cy="28537"/>
            </a:xfrm>
            <a:custGeom>
              <a:avLst/>
              <a:gdLst/>
              <a:ahLst/>
              <a:cxnLst/>
              <a:rect l="l" t="t" r="r" b="b"/>
              <a:pathLst>
                <a:path w="902" h="269" extrusionOk="0">
                  <a:moveTo>
                    <a:pt x="0" y="1"/>
                  </a:moveTo>
                  <a:lnTo>
                    <a:pt x="901" y="1"/>
                  </a:lnTo>
                  <a:lnTo>
                    <a:pt x="901" y="268"/>
                  </a:lnTo>
                  <a:lnTo>
                    <a:pt x="0" y="268"/>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5" name="Google Shape;185;p19"/>
            <p:cNvSpPr/>
            <p:nvPr/>
          </p:nvSpPr>
          <p:spPr>
            <a:xfrm>
              <a:off x="5400565" y="3537879"/>
              <a:ext cx="95686" cy="29492"/>
            </a:xfrm>
            <a:custGeom>
              <a:avLst/>
              <a:gdLst/>
              <a:ahLst/>
              <a:cxnLst/>
              <a:rect l="l" t="t" r="r" b="b"/>
              <a:pathLst>
                <a:path w="902" h="278" extrusionOk="0">
                  <a:moveTo>
                    <a:pt x="0" y="1"/>
                  </a:moveTo>
                  <a:lnTo>
                    <a:pt x="901" y="1"/>
                  </a:lnTo>
                  <a:lnTo>
                    <a:pt x="901" y="277"/>
                  </a:lnTo>
                  <a:lnTo>
                    <a:pt x="0" y="277"/>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6" name="Google Shape;186;p19"/>
            <p:cNvSpPr/>
            <p:nvPr/>
          </p:nvSpPr>
          <p:spPr>
            <a:xfrm>
              <a:off x="5400565" y="3652449"/>
              <a:ext cx="172278" cy="172282"/>
            </a:xfrm>
            <a:custGeom>
              <a:avLst/>
              <a:gdLst/>
              <a:ahLst/>
              <a:cxnLst/>
              <a:rect l="l" t="t" r="r" b="b"/>
              <a:pathLst>
                <a:path w="1624" h="1624" extrusionOk="0">
                  <a:moveTo>
                    <a:pt x="1624" y="678"/>
                  </a:moveTo>
                  <a:lnTo>
                    <a:pt x="901" y="268"/>
                  </a:lnTo>
                  <a:lnTo>
                    <a:pt x="901" y="0"/>
                  </a:lnTo>
                  <a:lnTo>
                    <a:pt x="0" y="0"/>
                  </a:lnTo>
                  <a:lnTo>
                    <a:pt x="0" y="1624"/>
                  </a:lnTo>
                  <a:lnTo>
                    <a:pt x="1624" y="162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7" name="Google Shape;187;p19"/>
            <p:cNvSpPr/>
            <p:nvPr/>
          </p:nvSpPr>
          <p:spPr>
            <a:xfrm>
              <a:off x="5714678" y="3337276"/>
              <a:ext cx="172384" cy="172282"/>
            </a:xfrm>
            <a:custGeom>
              <a:avLst/>
              <a:gdLst/>
              <a:ahLst/>
              <a:cxnLst/>
              <a:rect l="l" t="t" r="r" b="b"/>
              <a:pathLst>
                <a:path w="1625" h="1624" extrusionOk="0">
                  <a:moveTo>
                    <a:pt x="1" y="946"/>
                  </a:moveTo>
                  <a:lnTo>
                    <a:pt x="724" y="1365"/>
                  </a:lnTo>
                  <a:lnTo>
                    <a:pt x="724" y="1624"/>
                  </a:lnTo>
                  <a:lnTo>
                    <a:pt x="1625" y="1624"/>
                  </a:lnTo>
                  <a:lnTo>
                    <a:pt x="1625" y="0"/>
                  </a:lnTo>
                  <a:lnTo>
                    <a:pt x="1" y="0"/>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8" name="Google Shape;188;p19"/>
            <p:cNvSpPr/>
            <p:nvPr/>
          </p:nvSpPr>
          <p:spPr>
            <a:xfrm>
              <a:off x="5601169" y="3740392"/>
              <a:ext cx="28430" cy="84338"/>
            </a:xfrm>
            <a:custGeom>
              <a:avLst/>
              <a:gdLst/>
              <a:ahLst/>
              <a:cxnLst/>
              <a:rect l="l" t="t" r="r" b="b"/>
              <a:pathLst>
                <a:path w="268" h="795" extrusionOk="0">
                  <a:moveTo>
                    <a:pt x="268" y="161"/>
                  </a:moveTo>
                  <a:lnTo>
                    <a:pt x="0" y="1"/>
                  </a:lnTo>
                  <a:lnTo>
                    <a:pt x="0" y="795"/>
                  </a:lnTo>
                  <a:lnTo>
                    <a:pt x="268" y="795"/>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89" name="Google Shape;189;p19"/>
            <p:cNvSpPr/>
            <p:nvPr/>
          </p:nvSpPr>
          <p:spPr>
            <a:xfrm>
              <a:off x="5714678" y="3652449"/>
              <a:ext cx="172384" cy="172282"/>
            </a:xfrm>
            <a:custGeom>
              <a:avLst/>
              <a:gdLst/>
              <a:ahLst/>
              <a:cxnLst/>
              <a:rect l="l" t="t" r="r" b="b"/>
              <a:pathLst>
                <a:path w="1625" h="1624" extrusionOk="0">
                  <a:moveTo>
                    <a:pt x="724" y="0"/>
                  </a:moveTo>
                  <a:lnTo>
                    <a:pt x="724" y="268"/>
                  </a:lnTo>
                  <a:lnTo>
                    <a:pt x="1" y="678"/>
                  </a:lnTo>
                  <a:lnTo>
                    <a:pt x="1" y="1624"/>
                  </a:lnTo>
                  <a:lnTo>
                    <a:pt x="1625" y="1624"/>
                  </a:lnTo>
                  <a:lnTo>
                    <a:pt x="1625" y="0"/>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0" name="Google Shape;190;p19"/>
            <p:cNvSpPr/>
            <p:nvPr/>
          </p:nvSpPr>
          <p:spPr>
            <a:xfrm>
              <a:off x="5657923" y="3740392"/>
              <a:ext cx="28536" cy="84338"/>
            </a:xfrm>
            <a:custGeom>
              <a:avLst/>
              <a:gdLst/>
              <a:ahLst/>
              <a:cxnLst/>
              <a:rect l="l" t="t" r="r" b="b"/>
              <a:pathLst>
                <a:path w="269" h="795" extrusionOk="0">
                  <a:moveTo>
                    <a:pt x="268" y="1"/>
                  </a:moveTo>
                  <a:lnTo>
                    <a:pt x="1" y="161"/>
                  </a:lnTo>
                  <a:lnTo>
                    <a:pt x="1" y="795"/>
                  </a:lnTo>
                  <a:lnTo>
                    <a:pt x="268" y="795"/>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1" name="Google Shape;191;p19"/>
            <p:cNvSpPr/>
            <p:nvPr/>
          </p:nvSpPr>
          <p:spPr>
            <a:xfrm>
              <a:off x="5400565" y="3337276"/>
              <a:ext cx="172278" cy="172282"/>
            </a:xfrm>
            <a:custGeom>
              <a:avLst/>
              <a:gdLst/>
              <a:ahLst/>
              <a:cxnLst/>
              <a:rect l="l" t="t" r="r" b="b"/>
              <a:pathLst>
                <a:path w="1624" h="1624" extrusionOk="0">
                  <a:moveTo>
                    <a:pt x="901" y="1624"/>
                  </a:moveTo>
                  <a:lnTo>
                    <a:pt x="901" y="1365"/>
                  </a:lnTo>
                  <a:lnTo>
                    <a:pt x="1624" y="946"/>
                  </a:lnTo>
                  <a:lnTo>
                    <a:pt x="1624" y="0"/>
                  </a:lnTo>
                  <a:lnTo>
                    <a:pt x="0" y="0"/>
                  </a:lnTo>
                  <a:lnTo>
                    <a:pt x="0" y="162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2" name="Google Shape;192;p19"/>
            <p:cNvSpPr/>
            <p:nvPr/>
          </p:nvSpPr>
          <p:spPr>
            <a:xfrm>
              <a:off x="5657923" y="3337276"/>
              <a:ext cx="28536" cy="84338"/>
            </a:xfrm>
            <a:custGeom>
              <a:avLst/>
              <a:gdLst/>
              <a:ahLst/>
              <a:cxnLst/>
              <a:rect l="l" t="t" r="r" b="b"/>
              <a:pathLst>
                <a:path w="269" h="795" extrusionOk="0">
                  <a:moveTo>
                    <a:pt x="1" y="634"/>
                  </a:moveTo>
                  <a:lnTo>
                    <a:pt x="268" y="794"/>
                  </a:lnTo>
                  <a:lnTo>
                    <a:pt x="268" y="0"/>
                  </a:lnTo>
                  <a:lnTo>
                    <a:pt x="1" y="0"/>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193" name="Google Shape;193;p19"/>
          <p:cNvGrpSpPr/>
          <p:nvPr/>
        </p:nvGrpSpPr>
        <p:grpSpPr>
          <a:xfrm>
            <a:off x="3436714" y="3985338"/>
            <a:ext cx="301262" cy="340729"/>
            <a:chOff x="4685988" y="3959030"/>
            <a:chExt cx="487558" cy="437280"/>
          </a:xfrm>
        </p:grpSpPr>
        <p:sp>
          <p:nvSpPr>
            <p:cNvPr id="194" name="Google Shape;194;p19"/>
            <p:cNvSpPr/>
            <p:nvPr/>
          </p:nvSpPr>
          <p:spPr>
            <a:xfrm>
              <a:off x="4685988" y="4232513"/>
              <a:ext cx="100460" cy="163795"/>
            </a:xfrm>
            <a:custGeom>
              <a:avLst/>
              <a:gdLst/>
              <a:ahLst/>
              <a:cxnLst/>
              <a:rect l="l" t="t" r="r" b="b"/>
              <a:pathLst>
                <a:path w="947" h="1544" extrusionOk="0">
                  <a:moveTo>
                    <a:pt x="322" y="331"/>
                  </a:moveTo>
                  <a:lnTo>
                    <a:pt x="634" y="331"/>
                  </a:lnTo>
                  <a:lnTo>
                    <a:pt x="634" y="598"/>
                  </a:lnTo>
                  <a:lnTo>
                    <a:pt x="322" y="598"/>
                  </a:lnTo>
                  <a:close/>
                  <a:moveTo>
                    <a:pt x="634" y="1205"/>
                  </a:moveTo>
                  <a:lnTo>
                    <a:pt x="322" y="1205"/>
                  </a:lnTo>
                  <a:lnTo>
                    <a:pt x="322" y="928"/>
                  </a:lnTo>
                  <a:lnTo>
                    <a:pt x="634" y="928"/>
                  </a:lnTo>
                  <a:close/>
                  <a:moveTo>
                    <a:pt x="946" y="1"/>
                  </a:moveTo>
                  <a:lnTo>
                    <a:pt x="1" y="1"/>
                  </a:lnTo>
                  <a:lnTo>
                    <a:pt x="1" y="1544"/>
                  </a:lnTo>
                  <a:lnTo>
                    <a:pt x="946" y="154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5" name="Google Shape;195;p19"/>
            <p:cNvSpPr/>
            <p:nvPr/>
          </p:nvSpPr>
          <p:spPr>
            <a:xfrm>
              <a:off x="4904626" y="4223071"/>
              <a:ext cx="51238" cy="52194"/>
            </a:xfrm>
            <a:custGeom>
              <a:avLst/>
              <a:gdLst/>
              <a:ahLst/>
              <a:cxnLst/>
              <a:rect l="l" t="t" r="r" b="b"/>
              <a:pathLst>
                <a:path w="483" h="492" extrusionOk="0">
                  <a:moveTo>
                    <a:pt x="241" y="0"/>
                  </a:moveTo>
                  <a:cubicBezTo>
                    <a:pt x="375" y="0"/>
                    <a:pt x="482" y="107"/>
                    <a:pt x="482" y="250"/>
                  </a:cubicBezTo>
                  <a:cubicBezTo>
                    <a:pt x="482" y="384"/>
                    <a:pt x="375" y="491"/>
                    <a:pt x="241" y="491"/>
                  </a:cubicBezTo>
                  <a:cubicBezTo>
                    <a:pt x="108" y="491"/>
                    <a:pt x="0" y="384"/>
                    <a:pt x="0" y="250"/>
                  </a:cubicBezTo>
                  <a:cubicBezTo>
                    <a:pt x="0" y="107"/>
                    <a:pt x="108" y="0"/>
                    <a:pt x="241"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6" name="Google Shape;196;p19"/>
            <p:cNvSpPr/>
            <p:nvPr/>
          </p:nvSpPr>
          <p:spPr>
            <a:xfrm>
              <a:off x="4964245" y="4101924"/>
              <a:ext cx="209301" cy="101417"/>
            </a:xfrm>
            <a:custGeom>
              <a:avLst/>
              <a:gdLst/>
              <a:ahLst/>
              <a:cxnLst/>
              <a:rect l="l" t="t" r="r" b="b"/>
              <a:pathLst>
                <a:path w="1973" h="956" extrusionOk="0">
                  <a:moveTo>
                    <a:pt x="955" y="955"/>
                  </a:moveTo>
                  <a:lnTo>
                    <a:pt x="1972" y="955"/>
                  </a:lnTo>
                  <a:lnTo>
                    <a:pt x="1972" y="1"/>
                  </a:lnTo>
                  <a:lnTo>
                    <a:pt x="1" y="1"/>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7" name="Google Shape;197;p19"/>
            <p:cNvSpPr/>
            <p:nvPr/>
          </p:nvSpPr>
          <p:spPr>
            <a:xfrm>
              <a:off x="4685988" y="4101924"/>
              <a:ext cx="209301" cy="101417"/>
            </a:xfrm>
            <a:custGeom>
              <a:avLst/>
              <a:gdLst/>
              <a:ahLst/>
              <a:cxnLst/>
              <a:rect l="l" t="t" r="r" b="b"/>
              <a:pathLst>
                <a:path w="1973" h="956" extrusionOk="0">
                  <a:moveTo>
                    <a:pt x="1018" y="955"/>
                  </a:moveTo>
                  <a:lnTo>
                    <a:pt x="1972" y="1"/>
                  </a:lnTo>
                  <a:lnTo>
                    <a:pt x="1" y="1"/>
                  </a:lnTo>
                  <a:lnTo>
                    <a:pt x="1" y="955"/>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8" name="Google Shape;198;p19"/>
            <p:cNvSpPr/>
            <p:nvPr/>
          </p:nvSpPr>
          <p:spPr>
            <a:xfrm>
              <a:off x="5073086" y="4232513"/>
              <a:ext cx="100460" cy="163795"/>
            </a:xfrm>
            <a:custGeom>
              <a:avLst/>
              <a:gdLst/>
              <a:ahLst/>
              <a:cxnLst/>
              <a:rect l="l" t="t" r="r" b="b"/>
              <a:pathLst>
                <a:path w="947" h="1544" extrusionOk="0">
                  <a:moveTo>
                    <a:pt x="634" y="598"/>
                  </a:moveTo>
                  <a:lnTo>
                    <a:pt x="331" y="598"/>
                  </a:lnTo>
                  <a:lnTo>
                    <a:pt x="331" y="331"/>
                  </a:lnTo>
                  <a:lnTo>
                    <a:pt x="634" y="331"/>
                  </a:lnTo>
                  <a:close/>
                  <a:moveTo>
                    <a:pt x="634" y="1205"/>
                  </a:moveTo>
                  <a:lnTo>
                    <a:pt x="331" y="1205"/>
                  </a:lnTo>
                  <a:lnTo>
                    <a:pt x="331" y="928"/>
                  </a:lnTo>
                  <a:lnTo>
                    <a:pt x="634" y="928"/>
                  </a:lnTo>
                  <a:close/>
                  <a:moveTo>
                    <a:pt x="946" y="1"/>
                  </a:moveTo>
                  <a:lnTo>
                    <a:pt x="0" y="1"/>
                  </a:lnTo>
                  <a:lnTo>
                    <a:pt x="0" y="1544"/>
                  </a:lnTo>
                  <a:lnTo>
                    <a:pt x="946" y="1544"/>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199" name="Google Shape;199;p19"/>
            <p:cNvSpPr/>
            <p:nvPr/>
          </p:nvSpPr>
          <p:spPr>
            <a:xfrm>
              <a:off x="4814667" y="4108501"/>
              <a:ext cx="230093" cy="287809"/>
            </a:xfrm>
            <a:custGeom>
              <a:avLst/>
              <a:gdLst/>
              <a:ahLst/>
              <a:cxnLst/>
              <a:rect l="l" t="t" r="r" b="b"/>
              <a:pathLst>
                <a:path w="2169" h="2713" extrusionOk="0">
                  <a:moveTo>
                    <a:pt x="1089" y="1839"/>
                  </a:moveTo>
                  <a:cubicBezTo>
                    <a:pt x="804" y="1839"/>
                    <a:pt x="572" y="1607"/>
                    <a:pt x="572" y="1330"/>
                  </a:cubicBezTo>
                  <a:cubicBezTo>
                    <a:pt x="572" y="1045"/>
                    <a:pt x="804" y="813"/>
                    <a:pt x="1089" y="813"/>
                  </a:cubicBezTo>
                  <a:cubicBezTo>
                    <a:pt x="1375" y="813"/>
                    <a:pt x="1598" y="1045"/>
                    <a:pt x="1598" y="1330"/>
                  </a:cubicBezTo>
                  <a:cubicBezTo>
                    <a:pt x="1598" y="1607"/>
                    <a:pt x="1375" y="1839"/>
                    <a:pt x="1089" y="1839"/>
                  </a:cubicBezTo>
                  <a:close/>
                  <a:moveTo>
                    <a:pt x="2169" y="1089"/>
                  </a:moveTo>
                  <a:lnTo>
                    <a:pt x="1089" y="1"/>
                  </a:lnTo>
                  <a:lnTo>
                    <a:pt x="1" y="1089"/>
                  </a:lnTo>
                  <a:lnTo>
                    <a:pt x="1" y="2713"/>
                  </a:lnTo>
                  <a:lnTo>
                    <a:pt x="2169" y="2713"/>
                  </a:ln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200" name="Google Shape;200;p19"/>
            <p:cNvSpPr/>
            <p:nvPr/>
          </p:nvSpPr>
          <p:spPr>
            <a:xfrm>
              <a:off x="4828882" y="3959030"/>
              <a:ext cx="202618" cy="61635"/>
            </a:xfrm>
            <a:custGeom>
              <a:avLst/>
              <a:gdLst/>
              <a:ahLst/>
              <a:cxnLst/>
              <a:rect l="l" t="t" r="r" b="b"/>
              <a:pathLst>
                <a:path w="1910" h="581" extrusionOk="0">
                  <a:moveTo>
                    <a:pt x="955" y="268"/>
                  </a:moveTo>
                  <a:cubicBezTo>
                    <a:pt x="1241" y="268"/>
                    <a:pt x="1508" y="375"/>
                    <a:pt x="1714" y="580"/>
                  </a:cubicBezTo>
                  <a:lnTo>
                    <a:pt x="1910" y="393"/>
                  </a:lnTo>
                  <a:cubicBezTo>
                    <a:pt x="1651" y="134"/>
                    <a:pt x="1312" y="0"/>
                    <a:pt x="955" y="0"/>
                  </a:cubicBezTo>
                  <a:cubicBezTo>
                    <a:pt x="599" y="0"/>
                    <a:pt x="260" y="134"/>
                    <a:pt x="1" y="393"/>
                  </a:cubicBezTo>
                  <a:lnTo>
                    <a:pt x="197" y="580"/>
                  </a:lnTo>
                  <a:cubicBezTo>
                    <a:pt x="393" y="375"/>
                    <a:pt x="670" y="268"/>
                    <a:pt x="955" y="268"/>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201" name="Google Shape;201;p19"/>
            <p:cNvSpPr/>
            <p:nvPr/>
          </p:nvSpPr>
          <p:spPr>
            <a:xfrm>
              <a:off x="4869618" y="4015785"/>
              <a:ext cx="121252" cy="45510"/>
            </a:xfrm>
            <a:custGeom>
              <a:avLst/>
              <a:gdLst/>
              <a:ahLst/>
              <a:cxnLst/>
              <a:rect l="l" t="t" r="r" b="b"/>
              <a:pathLst>
                <a:path w="1143" h="429" extrusionOk="0">
                  <a:moveTo>
                    <a:pt x="0" y="233"/>
                  </a:moveTo>
                  <a:lnTo>
                    <a:pt x="188" y="429"/>
                  </a:lnTo>
                  <a:cubicBezTo>
                    <a:pt x="295" y="322"/>
                    <a:pt x="429" y="268"/>
                    <a:pt x="571" y="268"/>
                  </a:cubicBezTo>
                  <a:cubicBezTo>
                    <a:pt x="714" y="268"/>
                    <a:pt x="848" y="322"/>
                    <a:pt x="955" y="429"/>
                  </a:cubicBezTo>
                  <a:lnTo>
                    <a:pt x="1142" y="233"/>
                  </a:lnTo>
                  <a:cubicBezTo>
                    <a:pt x="991" y="81"/>
                    <a:pt x="785" y="1"/>
                    <a:pt x="571" y="1"/>
                  </a:cubicBezTo>
                  <a:cubicBezTo>
                    <a:pt x="357" y="1"/>
                    <a:pt x="152" y="81"/>
                    <a:pt x="0" y="233"/>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grpSp>
        <p:nvGrpSpPr>
          <p:cNvPr id="202" name="Google Shape;202;p19"/>
          <p:cNvGrpSpPr/>
          <p:nvPr/>
        </p:nvGrpSpPr>
        <p:grpSpPr>
          <a:xfrm>
            <a:off x="5269598" y="3965787"/>
            <a:ext cx="300605" cy="379829"/>
            <a:chOff x="5400565" y="3933464"/>
            <a:chExt cx="486494" cy="487461"/>
          </a:xfrm>
        </p:grpSpPr>
        <p:sp>
          <p:nvSpPr>
            <p:cNvPr id="203" name="Google Shape;203;p19"/>
            <p:cNvSpPr/>
            <p:nvPr/>
          </p:nvSpPr>
          <p:spPr>
            <a:xfrm>
              <a:off x="5629599" y="4163453"/>
              <a:ext cx="28430" cy="28537"/>
            </a:xfrm>
            <a:custGeom>
              <a:avLst/>
              <a:gdLst/>
              <a:ahLst/>
              <a:cxnLst/>
              <a:rect l="l" t="t" r="r" b="b"/>
              <a:pathLst>
                <a:path w="268" h="269" extrusionOk="0">
                  <a:moveTo>
                    <a:pt x="134" y="0"/>
                  </a:moveTo>
                  <a:cubicBezTo>
                    <a:pt x="205" y="0"/>
                    <a:pt x="268" y="54"/>
                    <a:pt x="268" y="134"/>
                  </a:cubicBezTo>
                  <a:cubicBezTo>
                    <a:pt x="268" y="206"/>
                    <a:pt x="205" y="268"/>
                    <a:pt x="134" y="268"/>
                  </a:cubicBezTo>
                  <a:cubicBezTo>
                    <a:pt x="62" y="268"/>
                    <a:pt x="0" y="206"/>
                    <a:pt x="0" y="134"/>
                  </a:cubicBezTo>
                  <a:cubicBezTo>
                    <a:pt x="0" y="54"/>
                    <a:pt x="62" y="0"/>
                    <a:pt x="134"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204" name="Google Shape;204;p19"/>
            <p:cNvSpPr/>
            <p:nvPr/>
          </p:nvSpPr>
          <p:spPr>
            <a:xfrm>
              <a:off x="5572739" y="4105743"/>
              <a:ext cx="142044" cy="143003"/>
            </a:xfrm>
            <a:custGeom>
              <a:avLst/>
              <a:gdLst/>
              <a:ahLst/>
              <a:cxnLst/>
              <a:rect l="l" t="t" r="r" b="b"/>
              <a:pathLst>
                <a:path w="1339" h="1348" extrusionOk="0">
                  <a:moveTo>
                    <a:pt x="670" y="1080"/>
                  </a:moveTo>
                  <a:cubicBezTo>
                    <a:pt x="447" y="1080"/>
                    <a:pt x="268" y="901"/>
                    <a:pt x="268" y="678"/>
                  </a:cubicBezTo>
                  <a:cubicBezTo>
                    <a:pt x="268" y="455"/>
                    <a:pt x="447" y="277"/>
                    <a:pt x="670" y="277"/>
                  </a:cubicBezTo>
                  <a:cubicBezTo>
                    <a:pt x="893" y="277"/>
                    <a:pt x="1071" y="455"/>
                    <a:pt x="1071" y="678"/>
                  </a:cubicBezTo>
                  <a:cubicBezTo>
                    <a:pt x="1071" y="901"/>
                    <a:pt x="893" y="1080"/>
                    <a:pt x="670" y="1080"/>
                  </a:cubicBezTo>
                  <a:close/>
                  <a:moveTo>
                    <a:pt x="670" y="0"/>
                  </a:moveTo>
                  <a:cubicBezTo>
                    <a:pt x="295" y="0"/>
                    <a:pt x="1" y="304"/>
                    <a:pt x="1" y="678"/>
                  </a:cubicBezTo>
                  <a:cubicBezTo>
                    <a:pt x="1" y="1044"/>
                    <a:pt x="295" y="1347"/>
                    <a:pt x="670" y="1347"/>
                  </a:cubicBezTo>
                  <a:cubicBezTo>
                    <a:pt x="1045" y="1347"/>
                    <a:pt x="1339" y="1044"/>
                    <a:pt x="1339" y="678"/>
                  </a:cubicBezTo>
                  <a:cubicBezTo>
                    <a:pt x="1339" y="304"/>
                    <a:pt x="1045" y="0"/>
                    <a:pt x="670" y="0"/>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sp>
          <p:nvSpPr>
            <p:cNvPr id="205" name="Google Shape;205;p19"/>
            <p:cNvSpPr/>
            <p:nvPr/>
          </p:nvSpPr>
          <p:spPr>
            <a:xfrm>
              <a:off x="5400565" y="3933464"/>
              <a:ext cx="486494" cy="487461"/>
            </a:xfrm>
            <a:custGeom>
              <a:avLst/>
              <a:gdLst/>
              <a:ahLst/>
              <a:cxnLst/>
              <a:rect l="l" t="t" r="r" b="b"/>
              <a:pathLst>
                <a:path w="4586" h="4595" extrusionOk="0">
                  <a:moveTo>
                    <a:pt x="2293" y="3239"/>
                  </a:moveTo>
                  <a:cubicBezTo>
                    <a:pt x="1775" y="3239"/>
                    <a:pt x="1347" y="2820"/>
                    <a:pt x="1347" y="2302"/>
                  </a:cubicBezTo>
                  <a:cubicBezTo>
                    <a:pt x="1347" y="1785"/>
                    <a:pt x="1775" y="1357"/>
                    <a:pt x="2293" y="1357"/>
                  </a:cubicBezTo>
                  <a:cubicBezTo>
                    <a:pt x="2810" y="1357"/>
                    <a:pt x="3238" y="1785"/>
                    <a:pt x="3238" y="2302"/>
                  </a:cubicBezTo>
                  <a:cubicBezTo>
                    <a:pt x="3238" y="2820"/>
                    <a:pt x="2810" y="3239"/>
                    <a:pt x="2293" y="3239"/>
                  </a:cubicBezTo>
                  <a:close/>
                  <a:moveTo>
                    <a:pt x="4050" y="3515"/>
                  </a:moveTo>
                  <a:cubicBezTo>
                    <a:pt x="3952" y="3515"/>
                    <a:pt x="3854" y="3551"/>
                    <a:pt x="3774" y="3596"/>
                  </a:cubicBezTo>
                  <a:lnTo>
                    <a:pt x="3497" y="3310"/>
                  </a:lnTo>
                  <a:cubicBezTo>
                    <a:pt x="3586" y="3239"/>
                    <a:pt x="3667" y="3159"/>
                    <a:pt x="3756" y="3061"/>
                  </a:cubicBezTo>
                  <a:cubicBezTo>
                    <a:pt x="4059" y="2713"/>
                    <a:pt x="4202" y="2365"/>
                    <a:pt x="4211" y="2356"/>
                  </a:cubicBezTo>
                  <a:lnTo>
                    <a:pt x="4229" y="2302"/>
                  </a:lnTo>
                  <a:lnTo>
                    <a:pt x="4211" y="2249"/>
                  </a:lnTo>
                  <a:cubicBezTo>
                    <a:pt x="4202" y="2231"/>
                    <a:pt x="4059" y="1892"/>
                    <a:pt x="3756" y="1535"/>
                  </a:cubicBezTo>
                  <a:cubicBezTo>
                    <a:pt x="3667" y="1446"/>
                    <a:pt x="3586" y="1366"/>
                    <a:pt x="3497" y="1285"/>
                  </a:cubicBezTo>
                  <a:lnTo>
                    <a:pt x="3774" y="1009"/>
                  </a:lnTo>
                  <a:cubicBezTo>
                    <a:pt x="3854" y="1053"/>
                    <a:pt x="3952" y="1080"/>
                    <a:pt x="4050" y="1080"/>
                  </a:cubicBezTo>
                  <a:cubicBezTo>
                    <a:pt x="4345" y="1080"/>
                    <a:pt x="4586" y="839"/>
                    <a:pt x="4586" y="545"/>
                  </a:cubicBezTo>
                  <a:cubicBezTo>
                    <a:pt x="4586" y="241"/>
                    <a:pt x="4345" y="1"/>
                    <a:pt x="4050" y="1"/>
                  </a:cubicBezTo>
                  <a:cubicBezTo>
                    <a:pt x="3756" y="1"/>
                    <a:pt x="3515" y="241"/>
                    <a:pt x="3515" y="545"/>
                  </a:cubicBezTo>
                  <a:cubicBezTo>
                    <a:pt x="3515" y="643"/>
                    <a:pt x="3542" y="732"/>
                    <a:pt x="3586" y="812"/>
                  </a:cubicBezTo>
                  <a:lnTo>
                    <a:pt x="3283" y="1125"/>
                  </a:lnTo>
                  <a:cubicBezTo>
                    <a:pt x="2980" y="919"/>
                    <a:pt x="2641" y="821"/>
                    <a:pt x="2293" y="821"/>
                  </a:cubicBezTo>
                  <a:cubicBezTo>
                    <a:pt x="1945" y="821"/>
                    <a:pt x="1606" y="919"/>
                    <a:pt x="1303" y="1125"/>
                  </a:cubicBezTo>
                  <a:lnTo>
                    <a:pt x="999" y="812"/>
                  </a:lnTo>
                  <a:cubicBezTo>
                    <a:pt x="1044" y="732"/>
                    <a:pt x="1071" y="643"/>
                    <a:pt x="1071" y="545"/>
                  </a:cubicBezTo>
                  <a:cubicBezTo>
                    <a:pt x="1071" y="241"/>
                    <a:pt x="830" y="1"/>
                    <a:pt x="535" y="1"/>
                  </a:cubicBezTo>
                  <a:cubicBezTo>
                    <a:pt x="241" y="1"/>
                    <a:pt x="0" y="241"/>
                    <a:pt x="0" y="545"/>
                  </a:cubicBezTo>
                  <a:cubicBezTo>
                    <a:pt x="0" y="839"/>
                    <a:pt x="241" y="1080"/>
                    <a:pt x="535" y="1080"/>
                  </a:cubicBezTo>
                  <a:cubicBezTo>
                    <a:pt x="634" y="1080"/>
                    <a:pt x="732" y="1053"/>
                    <a:pt x="812" y="1009"/>
                  </a:cubicBezTo>
                  <a:lnTo>
                    <a:pt x="1088" y="1285"/>
                  </a:lnTo>
                  <a:cubicBezTo>
                    <a:pt x="999" y="1366"/>
                    <a:pt x="910" y="1446"/>
                    <a:pt x="830" y="1535"/>
                  </a:cubicBezTo>
                  <a:cubicBezTo>
                    <a:pt x="526" y="1892"/>
                    <a:pt x="384" y="2231"/>
                    <a:pt x="375" y="2249"/>
                  </a:cubicBezTo>
                  <a:lnTo>
                    <a:pt x="357" y="2302"/>
                  </a:lnTo>
                  <a:lnTo>
                    <a:pt x="375" y="2356"/>
                  </a:lnTo>
                  <a:cubicBezTo>
                    <a:pt x="384" y="2365"/>
                    <a:pt x="526" y="2713"/>
                    <a:pt x="830" y="3061"/>
                  </a:cubicBezTo>
                  <a:cubicBezTo>
                    <a:pt x="910" y="3159"/>
                    <a:pt x="999" y="3239"/>
                    <a:pt x="1088" y="3310"/>
                  </a:cubicBezTo>
                  <a:lnTo>
                    <a:pt x="812" y="3596"/>
                  </a:lnTo>
                  <a:cubicBezTo>
                    <a:pt x="732" y="3551"/>
                    <a:pt x="634" y="3515"/>
                    <a:pt x="535" y="3515"/>
                  </a:cubicBezTo>
                  <a:cubicBezTo>
                    <a:pt x="241" y="3515"/>
                    <a:pt x="0" y="3765"/>
                    <a:pt x="0" y="4060"/>
                  </a:cubicBezTo>
                  <a:cubicBezTo>
                    <a:pt x="0" y="4354"/>
                    <a:pt x="241" y="4595"/>
                    <a:pt x="535" y="4595"/>
                  </a:cubicBezTo>
                  <a:cubicBezTo>
                    <a:pt x="830" y="4595"/>
                    <a:pt x="1071" y="4354"/>
                    <a:pt x="1071" y="4060"/>
                  </a:cubicBezTo>
                  <a:cubicBezTo>
                    <a:pt x="1071" y="3962"/>
                    <a:pt x="1044" y="3863"/>
                    <a:pt x="999" y="3783"/>
                  </a:cubicBezTo>
                  <a:lnTo>
                    <a:pt x="1303" y="3480"/>
                  </a:lnTo>
                  <a:cubicBezTo>
                    <a:pt x="1606" y="3676"/>
                    <a:pt x="1945" y="3783"/>
                    <a:pt x="2293" y="3783"/>
                  </a:cubicBezTo>
                  <a:cubicBezTo>
                    <a:pt x="2641" y="3783"/>
                    <a:pt x="2980" y="3676"/>
                    <a:pt x="3283" y="3480"/>
                  </a:cubicBezTo>
                  <a:lnTo>
                    <a:pt x="3586" y="3783"/>
                  </a:lnTo>
                  <a:cubicBezTo>
                    <a:pt x="3542" y="3863"/>
                    <a:pt x="3515" y="3962"/>
                    <a:pt x="3515" y="4060"/>
                  </a:cubicBezTo>
                  <a:cubicBezTo>
                    <a:pt x="3515" y="4354"/>
                    <a:pt x="3756" y="4595"/>
                    <a:pt x="4050" y="4595"/>
                  </a:cubicBezTo>
                  <a:cubicBezTo>
                    <a:pt x="4345" y="4595"/>
                    <a:pt x="4586" y="4354"/>
                    <a:pt x="4586" y="4060"/>
                  </a:cubicBezTo>
                  <a:cubicBezTo>
                    <a:pt x="4586" y="3765"/>
                    <a:pt x="4345" y="3515"/>
                    <a:pt x="4050" y="3515"/>
                  </a:cubicBezTo>
                  <a:close/>
                </a:path>
              </a:pathLst>
            </a:custGeom>
            <a:solidFill>
              <a:srgbClr val="717A43"/>
            </a:solidFill>
            <a:ln w="9525" cap="flat" cmpd="sng">
              <a:solidFill>
                <a:srgbClr val="143428"/>
              </a:solidFill>
              <a:prstDash val="solid"/>
              <a:round/>
              <a:headEnd type="none" w="sm" len="sm"/>
              <a:tailEnd type="none" w="sm" len="sm"/>
            </a:ln>
          </p:spPr>
          <p:txBody>
            <a:bodyPr spcFirstLastPara="1" wrap="square" lIns="96375" tIns="96375" rIns="96375" bIns="96375" anchor="ctr" anchorCtr="0">
              <a:noAutofit/>
            </a:bodyPr>
            <a:lstStyle/>
            <a:p>
              <a:pPr marL="0" lvl="0" indent="0" algn="l" rtl="0">
                <a:spcBef>
                  <a:spcPts val="0"/>
                </a:spcBef>
                <a:spcAft>
                  <a:spcPts val="0"/>
                </a:spcAft>
                <a:buNone/>
              </a:pPr>
              <a:endParaRPr/>
            </a:p>
          </p:txBody>
        </p:sp>
      </p:grpSp>
      <p:sp>
        <p:nvSpPr>
          <p:cNvPr id="2" name="Google Shape;125;p18">
            <a:extLst>
              <a:ext uri="{FF2B5EF4-FFF2-40B4-BE49-F238E27FC236}">
                <a16:creationId xmlns:a16="http://schemas.microsoft.com/office/drawing/2014/main" id="{8E9FADBF-D24E-7707-6FFE-A891B6D90BFA}"/>
              </a:ext>
            </a:extLst>
          </p:cNvPr>
          <p:cNvSpPr txBox="1"/>
          <p:nvPr/>
        </p:nvSpPr>
        <p:spPr>
          <a:xfrm>
            <a:off x="838193" y="405865"/>
            <a:ext cx="735000" cy="313800"/>
          </a:xfrm>
          <a:prstGeom prst="rect">
            <a:avLst/>
          </a:prstGeom>
          <a:solidFill>
            <a:srgbClr val="C000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SA" sz="1692" dirty="0">
                <a:solidFill>
                  <a:srgbClr val="FFFFFF"/>
                </a:solidFill>
                <a:latin typeface="IBM Plex Sans Arabic SemiBold"/>
                <a:ea typeface="IBM Plex Sans Arabic SemiBold"/>
                <a:cs typeface="IBM Plex Sans Arabic SemiBold"/>
                <a:sym typeface="IBM Plex Sans Arabic SemiBold"/>
              </a:rPr>
              <a:t>مها</a:t>
            </a:r>
            <a:endParaRPr sz="1692" dirty="0">
              <a:solidFill>
                <a:srgbClr val="FFFFFF"/>
              </a:solidFill>
              <a:latin typeface="IBM Plex Sans Arabic SemiBold"/>
              <a:ea typeface="IBM Plex Sans Arabic SemiBold"/>
              <a:cs typeface="IBM Plex Sans Arabic SemiBold"/>
              <a:sym typeface="IBM Plex Sans Arabic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100" name="Google Shape;100;p17"/>
          <p:cNvSpPr txBox="1"/>
          <p:nvPr/>
        </p:nvSpPr>
        <p:spPr>
          <a:xfrm flipH="1">
            <a:off x="6362033" y="1241746"/>
            <a:ext cx="1702800" cy="427800"/>
          </a:xfrm>
          <a:prstGeom prst="rect">
            <a:avLst/>
          </a:prstGeom>
          <a:noFill/>
          <a:ln>
            <a:noFill/>
          </a:ln>
        </p:spPr>
        <p:txBody>
          <a:bodyPr spcFirstLastPara="1" wrap="square" lIns="109950" tIns="109950" rIns="109950" bIns="109950" anchor="ctr" anchorCtr="0">
            <a:noAutofit/>
          </a:bodyPr>
          <a:lstStyle/>
          <a:p>
            <a:pPr marL="0" lvl="0" indent="0" algn="r" rtl="1">
              <a:spcBef>
                <a:spcPts val="0"/>
              </a:spcBef>
              <a:spcAft>
                <a:spcPts val="0"/>
              </a:spcAft>
              <a:buNone/>
            </a:pPr>
            <a:r>
              <a:rPr lang="ar" sz="1828" dirty="0">
                <a:solidFill>
                  <a:schemeClr val="lt1"/>
                </a:solidFill>
                <a:latin typeface="IBM Plex Sans Arabic"/>
                <a:ea typeface="IBM Plex Sans Arabic"/>
                <a:cs typeface="IBM Plex Sans Arabic"/>
                <a:sym typeface="IBM Plex Sans Arabic"/>
              </a:rPr>
              <a:t>Text</a:t>
            </a:r>
            <a:endParaRPr sz="1828" dirty="0">
              <a:solidFill>
                <a:schemeClr val="lt1"/>
              </a:solidFill>
              <a:latin typeface="IBM Plex Sans Arabic"/>
              <a:ea typeface="IBM Plex Sans Arabic"/>
              <a:cs typeface="IBM Plex Sans Arabic"/>
              <a:sym typeface="IBM Plex Sans Arabic"/>
            </a:endParaRPr>
          </a:p>
        </p:txBody>
      </p:sp>
      <p:sp>
        <p:nvSpPr>
          <p:cNvPr id="101" name="Google Shape;101;p17"/>
          <p:cNvSpPr/>
          <p:nvPr/>
        </p:nvSpPr>
        <p:spPr>
          <a:xfrm flipH="1">
            <a:off x="8267862" y="1241746"/>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 sz="1563" b="1" i="0" u="none" strike="noStrike" cap="none">
                <a:solidFill>
                  <a:schemeClr val="lt1"/>
                </a:solidFill>
                <a:latin typeface="IBM Plex Sans Arabic"/>
                <a:ea typeface="IBM Plex Sans Arabic"/>
                <a:cs typeface="IBM Plex Sans Arabic"/>
                <a:sym typeface="IBM Plex Sans Arabic"/>
              </a:rPr>
              <a:t>01</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102" name="Google Shape;102;p17"/>
          <p:cNvSpPr txBox="1"/>
          <p:nvPr/>
        </p:nvSpPr>
        <p:spPr>
          <a:xfrm flipH="1">
            <a:off x="6362033" y="1976055"/>
            <a:ext cx="1702800" cy="427800"/>
          </a:xfrm>
          <a:prstGeom prst="rect">
            <a:avLst/>
          </a:prstGeom>
          <a:noFill/>
          <a:ln>
            <a:noFill/>
          </a:ln>
        </p:spPr>
        <p:txBody>
          <a:bodyPr spcFirstLastPara="1" wrap="square" lIns="109950" tIns="109950" rIns="109950" bIns="109950" anchor="ctr" anchorCtr="0">
            <a:noAutofit/>
          </a:bodyPr>
          <a:lstStyle/>
          <a:p>
            <a:pPr marL="0" lvl="0" indent="0" algn="r" rtl="1">
              <a:spcBef>
                <a:spcPts val="0"/>
              </a:spcBef>
              <a:spcAft>
                <a:spcPts val="0"/>
              </a:spcAft>
              <a:buNone/>
            </a:pPr>
            <a:r>
              <a:rPr lang="ar" sz="1828">
                <a:solidFill>
                  <a:schemeClr val="lt1"/>
                </a:solidFill>
                <a:latin typeface="IBM Plex Sans Arabic"/>
                <a:ea typeface="IBM Plex Sans Arabic"/>
                <a:cs typeface="IBM Plex Sans Arabic"/>
                <a:sym typeface="IBM Plex Sans Arabic"/>
              </a:rPr>
              <a:t>Text</a:t>
            </a:r>
            <a:endParaRPr sz="1828">
              <a:solidFill>
                <a:schemeClr val="lt1"/>
              </a:solidFill>
              <a:latin typeface="IBM Plex Sans Arabic"/>
              <a:ea typeface="IBM Plex Sans Arabic"/>
              <a:cs typeface="IBM Plex Sans Arabic"/>
              <a:sym typeface="IBM Plex Sans Arabic"/>
            </a:endParaRPr>
          </a:p>
        </p:txBody>
      </p:sp>
      <p:sp>
        <p:nvSpPr>
          <p:cNvPr id="103" name="Google Shape;103;p17"/>
          <p:cNvSpPr/>
          <p:nvPr/>
        </p:nvSpPr>
        <p:spPr>
          <a:xfrm flipH="1">
            <a:off x="8267862" y="1976055"/>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 sz="1563" b="1" i="0" u="none" strike="noStrike" cap="none">
                <a:solidFill>
                  <a:schemeClr val="lt1"/>
                </a:solidFill>
                <a:latin typeface="IBM Plex Sans Arabic"/>
                <a:ea typeface="IBM Plex Sans Arabic"/>
                <a:cs typeface="IBM Plex Sans Arabic"/>
                <a:sym typeface="IBM Plex Sans Arabic"/>
              </a:rPr>
              <a:t>02</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104" name="Google Shape;104;p17"/>
          <p:cNvSpPr txBox="1"/>
          <p:nvPr/>
        </p:nvSpPr>
        <p:spPr>
          <a:xfrm flipH="1">
            <a:off x="6359443" y="2739479"/>
            <a:ext cx="1702800" cy="427800"/>
          </a:xfrm>
          <a:prstGeom prst="rect">
            <a:avLst/>
          </a:prstGeom>
          <a:noFill/>
          <a:ln>
            <a:noFill/>
          </a:ln>
        </p:spPr>
        <p:txBody>
          <a:bodyPr spcFirstLastPara="1" wrap="square" lIns="109950" tIns="109950" rIns="109950" bIns="109950" anchor="ctr" anchorCtr="0">
            <a:noAutofit/>
          </a:bodyPr>
          <a:lstStyle/>
          <a:p>
            <a:pPr marL="0" lvl="0" indent="0" algn="r" rtl="1">
              <a:spcBef>
                <a:spcPts val="0"/>
              </a:spcBef>
              <a:spcAft>
                <a:spcPts val="0"/>
              </a:spcAft>
              <a:buNone/>
            </a:pPr>
            <a:r>
              <a:rPr lang="ar" sz="1828">
                <a:solidFill>
                  <a:schemeClr val="lt1"/>
                </a:solidFill>
                <a:latin typeface="IBM Plex Sans Arabic"/>
                <a:ea typeface="IBM Plex Sans Arabic"/>
                <a:cs typeface="IBM Plex Sans Arabic"/>
                <a:sym typeface="IBM Plex Sans Arabic"/>
              </a:rPr>
              <a:t>Text</a:t>
            </a:r>
            <a:endParaRPr sz="1828">
              <a:solidFill>
                <a:schemeClr val="lt1"/>
              </a:solidFill>
              <a:latin typeface="IBM Plex Sans Arabic"/>
              <a:ea typeface="IBM Plex Sans Arabic"/>
              <a:cs typeface="IBM Plex Sans Arabic"/>
              <a:sym typeface="IBM Plex Sans Arabic"/>
            </a:endParaRPr>
          </a:p>
        </p:txBody>
      </p:sp>
      <p:sp>
        <p:nvSpPr>
          <p:cNvPr id="105" name="Google Shape;105;p17"/>
          <p:cNvSpPr/>
          <p:nvPr/>
        </p:nvSpPr>
        <p:spPr>
          <a:xfrm flipH="1">
            <a:off x="8267862" y="2739479"/>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 sz="1563" b="1" i="0" u="none" strike="noStrike" cap="none">
                <a:solidFill>
                  <a:schemeClr val="lt1"/>
                </a:solidFill>
                <a:latin typeface="IBM Plex Sans Arabic"/>
                <a:ea typeface="IBM Plex Sans Arabic"/>
                <a:cs typeface="IBM Plex Sans Arabic"/>
                <a:sym typeface="IBM Plex Sans Arabic"/>
              </a:rPr>
              <a:t>03</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106" name="Google Shape;106;p17"/>
          <p:cNvSpPr txBox="1"/>
          <p:nvPr/>
        </p:nvSpPr>
        <p:spPr>
          <a:xfrm flipH="1">
            <a:off x="6362033" y="3473789"/>
            <a:ext cx="1702800" cy="427800"/>
          </a:xfrm>
          <a:prstGeom prst="rect">
            <a:avLst/>
          </a:prstGeom>
          <a:noFill/>
          <a:ln>
            <a:noFill/>
          </a:ln>
        </p:spPr>
        <p:txBody>
          <a:bodyPr spcFirstLastPara="1" wrap="square" lIns="109950" tIns="109950" rIns="109950" bIns="109950" anchor="ctr" anchorCtr="0">
            <a:noAutofit/>
          </a:bodyPr>
          <a:lstStyle/>
          <a:p>
            <a:pPr marL="0" lvl="0" indent="0" algn="r" rtl="1">
              <a:spcBef>
                <a:spcPts val="0"/>
              </a:spcBef>
              <a:spcAft>
                <a:spcPts val="0"/>
              </a:spcAft>
              <a:buNone/>
            </a:pPr>
            <a:r>
              <a:rPr lang="ar" sz="1828" dirty="0">
                <a:solidFill>
                  <a:schemeClr val="lt1"/>
                </a:solidFill>
                <a:latin typeface="IBM Plex Sans Arabic"/>
                <a:ea typeface="IBM Plex Sans Arabic"/>
                <a:cs typeface="IBM Plex Sans Arabic"/>
                <a:sym typeface="IBM Plex Sans Arabic"/>
              </a:rPr>
              <a:t>Text</a:t>
            </a:r>
            <a:endParaRPr sz="1828" dirty="0">
              <a:solidFill>
                <a:schemeClr val="lt1"/>
              </a:solidFill>
              <a:latin typeface="IBM Plex Sans Arabic"/>
              <a:ea typeface="IBM Plex Sans Arabic"/>
              <a:cs typeface="IBM Plex Sans Arabic"/>
              <a:sym typeface="IBM Plex Sans Arabic"/>
            </a:endParaRPr>
          </a:p>
        </p:txBody>
      </p:sp>
      <p:sp>
        <p:nvSpPr>
          <p:cNvPr id="107" name="Google Shape;107;p17"/>
          <p:cNvSpPr/>
          <p:nvPr/>
        </p:nvSpPr>
        <p:spPr>
          <a:xfrm flipH="1">
            <a:off x="8267862" y="3473789"/>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 sz="1563" b="1" i="0" u="none" strike="noStrike" cap="none">
                <a:solidFill>
                  <a:schemeClr val="lt1"/>
                </a:solidFill>
                <a:latin typeface="IBM Plex Sans Arabic"/>
                <a:ea typeface="IBM Plex Sans Arabic"/>
                <a:cs typeface="IBM Plex Sans Arabic"/>
                <a:sym typeface="IBM Plex Sans Arabic"/>
              </a:rPr>
              <a:t>04</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2" name="Google Shape;84;p16">
            <a:extLst>
              <a:ext uri="{FF2B5EF4-FFF2-40B4-BE49-F238E27FC236}">
                <a16:creationId xmlns:a16="http://schemas.microsoft.com/office/drawing/2014/main" id="{F6E9C15F-45B9-C0A9-83E8-59F5C7568EBF}"/>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lvl="0" algn="r" rtl="1"/>
            <a:r>
              <a:rPr lang="ar" sz="2678" b="1" dirty="0">
                <a:solidFill>
                  <a:srgbClr val="FF7300"/>
                </a:solidFill>
                <a:latin typeface="IBM Plex Sans Arabic"/>
                <a:ea typeface="IBM Plex Sans Arabic"/>
                <a:cs typeface="IBM Plex Sans Arabic"/>
                <a:sym typeface="IBM Plex Sans Arabic"/>
              </a:rPr>
              <a:t>المحتويات</a:t>
            </a:r>
            <a:endParaRPr sz="2678" dirty="0">
              <a:solidFill>
                <a:srgbClr val="FF7300"/>
              </a:solidFill>
              <a:latin typeface="IBM Plex Sans Arabic"/>
              <a:ea typeface="IBM Plex Sans Arabic"/>
              <a:cs typeface="IBM Plex Sans Arabic"/>
              <a:sym typeface="IBM Plex Sans Arabic"/>
            </a:endParaRPr>
          </a:p>
        </p:txBody>
      </p:sp>
      <p:sp>
        <p:nvSpPr>
          <p:cNvPr id="5" name="Google Shape;100;p17">
            <a:extLst>
              <a:ext uri="{FF2B5EF4-FFF2-40B4-BE49-F238E27FC236}">
                <a16:creationId xmlns:a16="http://schemas.microsoft.com/office/drawing/2014/main" id="{37D01B17-CCAA-BFF6-FFC0-47DCB5B0942D}"/>
              </a:ext>
            </a:extLst>
          </p:cNvPr>
          <p:cNvSpPr txBox="1"/>
          <p:nvPr/>
        </p:nvSpPr>
        <p:spPr>
          <a:xfrm flipH="1">
            <a:off x="1079167" y="1241746"/>
            <a:ext cx="1702800" cy="427800"/>
          </a:xfrm>
          <a:prstGeom prst="rect">
            <a:avLst/>
          </a:prstGeom>
          <a:noFill/>
          <a:ln>
            <a:noFill/>
          </a:ln>
        </p:spPr>
        <p:txBody>
          <a:bodyPr spcFirstLastPara="1" wrap="square" lIns="109950" tIns="109950" rIns="109950" bIns="109950" anchor="ctr" anchorCtr="0">
            <a:noAutofit/>
          </a:bodyPr>
          <a:lstStyle/>
          <a:p>
            <a:pPr marL="0" lvl="0" indent="0" algn="r" rtl="1">
              <a:spcBef>
                <a:spcPts val="0"/>
              </a:spcBef>
              <a:spcAft>
                <a:spcPts val="0"/>
              </a:spcAft>
              <a:buNone/>
            </a:pPr>
            <a:r>
              <a:rPr lang="ar" sz="1828" dirty="0">
                <a:solidFill>
                  <a:schemeClr val="lt1"/>
                </a:solidFill>
                <a:latin typeface="IBM Plex Sans Arabic"/>
                <a:ea typeface="IBM Plex Sans Arabic"/>
                <a:cs typeface="IBM Plex Sans Arabic"/>
                <a:sym typeface="IBM Plex Sans Arabic"/>
              </a:rPr>
              <a:t>Text</a:t>
            </a:r>
            <a:endParaRPr sz="1828" dirty="0">
              <a:solidFill>
                <a:schemeClr val="lt1"/>
              </a:solidFill>
              <a:latin typeface="IBM Plex Sans Arabic"/>
              <a:ea typeface="IBM Plex Sans Arabic"/>
              <a:cs typeface="IBM Plex Sans Arabic"/>
              <a:sym typeface="IBM Plex Sans Arabic"/>
            </a:endParaRPr>
          </a:p>
        </p:txBody>
      </p:sp>
      <p:sp>
        <p:nvSpPr>
          <p:cNvPr id="6" name="Google Shape;101;p17">
            <a:extLst>
              <a:ext uri="{FF2B5EF4-FFF2-40B4-BE49-F238E27FC236}">
                <a16:creationId xmlns:a16="http://schemas.microsoft.com/office/drawing/2014/main" id="{A11AF475-ED95-3F45-A080-56AD2F8CB402}"/>
              </a:ext>
            </a:extLst>
          </p:cNvPr>
          <p:cNvSpPr/>
          <p:nvPr/>
        </p:nvSpPr>
        <p:spPr>
          <a:xfrm flipH="1">
            <a:off x="2984996" y="1241746"/>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191"/>
              <a:buFont typeface="Arial"/>
              <a:buNone/>
            </a:pPr>
            <a:r>
              <a:rPr lang="ar" sz="1563" b="1" i="0" u="none" strike="noStrike" cap="none" dirty="0">
                <a:solidFill>
                  <a:schemeClr val="lt1"/>
                </a:solidFill>
                <a:latin typeface="IBM Plex Sans Arabic"/>
                <a:ea typeface="IBM Plex Sans Arabic"/>
                <a:cs typeface="IBM Plex Sans Arabic"/>
                <a:sym typeface="IBM Plex Sans Arabic"/>
              </a:rPr>
              <a:t>0</a:t>
            </a:r>
            <a:r>
              <a:rPr lang="ar-SA" sz="1563" b="1" i="0" u="none" strike="noStrike" cap="none" dirty="0">
                <a:solidFill>
                  <a:schemeClr val="lt1"/>
                </a:solidFill>
                <a:latin typeface="IBM Plex Sans Arabic"/>
                <a:ea typeface="IBM Plex Sans Arabic"/>
                <a:cs typeface="IBM Plex Sans Arabic"/>
                <a:sym typeface="IBM Plex Sans Arabic"/>
              </a:rPr>
              <a:t>5</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7" name="Google Shape;102;p17">
            <a:extLst>
              <a:ext uri="{FF2B5EF4-FFF2-40B4-BE49-F238E27FC236}">
                <a16:creationId xmlns:a16="http://schemas.microsoft.com/office/drawing/2014/main" id="{5D4ED330-73E1-30A3-3829-57FA54CE8170}"/>
              </a:ext>
            </a:extLst>
          </p:cNvPr>
          <p:cNvSpPr txBox="1"/>
          <p:nvPr/>
        </p:nvSpPr>
        <p:spPr>
          <a:xfrm flipH="1">
            <a:off x="1079167" y="1976055"/>
            <a:ext cx="1702800" cy="427800"/>
          </a:xfrm>
          <a:prstGeom prst="rect">
            <a:avLst/>
          </a:prstGeom>
          <a:noFill/>
          <a:ln>
            <a:noFill/>
          </a:ln>
        </p:spPr>
        <p:txBody>
          <a:bodyPr spcFirstLastPara="1" wrap="square" lIns="109950" tIns="109950" rIns="109950" bIns="109950" anchor="ctr" anchorCtr="0">
            <a:noAutofit/>
          </a:bodyPr>
          <a:lstStyle/>
          <a:p>
            <a:pPr marL="0" lvl="0" indent="0" algn="r" rtl="1">
              <a:spcBef>
                <a:spcPts val="0"/>
              </a:spcBef>
              <a:spcAft>
                <a:spcPts val="0"/>
              </a:spcAft>
              <a:buNone/>
            </a:pPr>
            <a:r>
              <a:rPr lang="ar" sz="1828">
                <a:solidFill>
                  <a:schemeClr val="lt1"/>
                </a:solidFill>
                <a:latin typeface="IBM Plex Sans Arabic"/>
                <a:ea typeface="IBM Plex Sans Arabic"/>
                <a:cs typeface="IBM Plex Sans Arabic"/>
                <a:sym typeface="IBM Plex Sans Arabic"/>
              </a:rPr>
              <a:t>Text</a:t>
            </a:r>
            <a:endParaRPr sz="1828">
              <a:solidFill>
                <a:schemeClr val="lt1"/>
              </a:solidFill>
              <a:latin typeface="IBM Plex Sans Arabic"/>
              <a:ea typeface="IBM Plex Sans Arabic"/>
              <a:cs typeface="IBM Plex Sans Arabic"/>
              <a:sym typeface="IBM Plex Sans Arabic"/>
            </a:endParaRPr>
          </a:p>
        </p:txBody>
      </p:sp>
      <p:sp>
        <p:nvSpPr>
          <p:cNvPr id="8" name="Google Shape;103;p17">
            <a:extLst>
              <a:ext uri="{FF2B5EF4-FFF2-40B4-BE49-F238E27FC236}">
                <a16:creationId xmlns:a16="http://schemas.microsoft.com/office/drawing/2014/main" id="{4D299A4C-F602-1C20-9B19-4AE428ACE767}"/>
              </a:ext>
            </a:extLst>
          </p:cNvPr>
          <p:cNvSpPr/>
          <p:nvPr/>
        </p:nvSpPr>
        <p:spPr>
          <a:xfrm flipH="1">
            <a:off x="2984996" y="1976055"/>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 sz="1563" b="1" i="0" u="none" strike="noStrike" cap="none" dirty="0">
                <a:solidFill>
                  <a:schemeClr val="lt1"/>
                </a:solidFill>
                <a:latin typeface="IBM Plex Sans Arabic"/>
                <a:ea typeface="IBM Plex Sans Arabic"/>
                <a:cs typeface="IBM Plex Sans Arabic"/>
                <a:sym typeface="IBM Plex Sans Arabic"/>
              </a:rPr>
              <a:t>0</a:t>
            </a:r>
            <a:r>
              <a:rPr lang="ar-SA" sz="1563" b="1" i="0" u="none" strike="noStrike" cap="none" dirty="0">
                <a:solidFill>
                  <a:schemeClr val="lt1"/>
                </a:solidFill>
                <a:latin typeface="IBM Plex Sans Arabic"/>
                <a:ea typeface="IBM Plex Sans Arabic"/>
                <a:cs typeface="IBM Plex Sans Arabic"/>
                <a:sym typeface="IBM Plex Sans Arabic"/>
              </a:rPr>
              <a:t>6</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9" name="Google Shape;104;p17">
            <a:extLst>
              <a:ext uri="{FF2B5EF4-FFF2-40B4-BE49-F238E27FC236}">
                <a16:creationId xmlns:a16="http://schemas.microsoft.com/office/drawing/2014/main" id="{D5E6DA27-E89F-F6CD-C82C-1DACDD911240}"/>
              </a:ext>
            </a:extLst>
          </p:cNvPr>
          <p:cNvSpPr txBox="1"/>
          <p:nvPr/>
        </p:nvSpPr>
        <p:spPr>
          <a:xfrm flipH="1">
            <a:off x="1076577" y="2739479"/>
            <a:ext cx="1702800" cy="427800"/>
          </a:xfrm>
          <a:prstGeom prst="rect">
            <a:avLst/>
          </a:prstGeom>
          <a:noFill/>
          <a:ln>
            <a:noFill/>
          </a:ln>
        </p:spPr>
        <p:txBody>
          <a:bodyPr spcFirstLastPara="1" wrap="square" lIns="109950" tIns="109950" rIns="109950" bIns="109950" anchor="ctr" anchorCtr="0">
            <a:noAutofit/>
          </a:bodyPr>
          <a:lstStyle/>
          <a:p>
            <a:pPr marL="0" lvl="0" indent="0" algn="r" rtl="1">
              <a:spcBef>
                <a:spcPts val="0"/>
              </a:spcBef>
              <a:spcAft>
                <a:spcPts val="0"/>
              </a:spcAft>
              <a:buNone/>
            </a:pPr>
            <a:r>
              <a:rPr lang="ar" sz="1828">
                <a:solidFill>
                  <a:schemeClr val="lt1"/>
                </a:solidFill>
                <a:latin typeface="IBM Plex Sans Arabic"/>
                <a:ea typeface="IBM Plex Sans Arabic"/>
                <a:cs typeface="IBM Plex Sans Arabic"/>
                <a:sym typeface="IBM Plex Sans Arabic"/>
              </a:rPr>
              <a:t>Text</a:t>
            </a:r>
            <a:endParaRPr sz="1828">
              <a:solidFill>
                <a:schemeClr val="lt1"/>
              </a:solidFill>
              <a:latin typeface="IBM Plex Sans Arabic"/>
              <a:ea typeface="IBM Plex Sans Arabic"/>
              <a:cs typeface="IBM Plex Sans Arabic"/>
              <a:sym typeface="IBM Plex Sans Arabic"/>
            </a:endParaRPr>
          </a:p>
        </p:txBody>
      </p:sp>
      <p:sp>
        <p:nvSpPr>
          <p:cNvPr id="10" name="Google Shape;105;p17">
            <a:extLst>
              <a:ext uri="{FF2B5EF4-FFF2-40B4-BE49-F238E27FC236}">
                <a16:creationId xmlns:a16="http://schemas.microsoft.com/office/drawing/2014/main" id="{B7A9F589-00DB-51C0-631E-4CE9DB47C997}"/>
              </a:ext>
            </a:extLst>
          </p:cNvPr>
          <p:cNvSpPr/>
          <p:nvPr/>
        </p:nvSpPr>
        <p:spPr>
          <a:xfrm flipH="1">
            <a:off x="2984996" y="2739479"/>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 sz="1563" b="1" i="0" u="none" strike="noStrike" cap="none" dirty="0">
                <a:solidFill>
                  <a:schemeClr val="lt1"/>
                </a:solidFill>
                <a:latin typeface="IBM Plex Sans Arabic"/>
                <a:ea typeface="IBM Plex Sans Arabic"/>
                <a:cs typeface="IBM Plex Sans Arabic"/>
                <a:sym typeface="IBM Plex Sans Arabic"/>
              </a:rPr>
              <a:t>0</a:t>
            </a:r>
            <a:r>
              <a:rPr lang="ar-SA" sz="1563" b="1" i="0" u="none" strike="noStrike" cap="none" dirty="0">
                <a:solidFill>
                  <a:schemeClr val="lt1"/>
                </a:solidFill>
                <a:latin typeface="IBM Plex Sans Arabic"/>
                <a:ea typeface="IBM Plex Sans Arabic"/>
                <a:cs typeface="IBM Plex Sans Arabic"/>
                <a:sym typeface="IBM Plex Sans Arabic"/>
              </a:rPr>
              <a:t>7</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1" name="Google Shape;106;p17">
            <a:extLst>
              <a:ext uri="{FF2B5EF4-FFF2-40B4-BE49-F238E27FC236}">
                <a16:creationId xmlns:a16="http://schemas.microsoft.com/office/drawing/2014/main" id="{C11F53B5-6881-DDD2-F16F-551684222055}"/>
              </a:ext>
            </a:extLst>
          </p:cNvPr>
          <p:cNvSpPr txBox="1"/>
          <p:nvPr/>
        </p:nvSpPr>
        <p:spPr>
          <a:xfrm flipH="1">
            <a:off x="1079167" y="3473789"/>
            <a:ext cx="1702800" cy="427800"/>
          </a:xfrm>
          <a:prstGeom prst="rect">
            <a:avLst/>
          </a:prstGeom>
          <a:noFill/>
          <a:ln>
            <a:noFill/>
          </a:ln>
        </p:spPr>
        <p:txBody>
          <a:bodyPr spcFirstLastPara="1" wrap="square" lIns="109950" tIns="109950" rIns="109950" bIns="109950" anchor="ctr" anchorCtr="0">
            <a:noAutofit/>
          </a:bodyPr>
          <a:lstStyle/>
          <a:p>
            <a:pPr marL="0" lvl="0" indent="0" algn="r" rtl="1">
              <a:spcBef>
                <a:spcPts val="0"/>
              </a:spcBef>
              <a:spcAft>
                <a:spcPts val="0"/>
              </a:spcAft>
              <a:buNone/>
            </a:pPr>
            <a:r>
              <a:rPr lang="ar" sz="1828" dirty="0">
                <a:solidFill>
                  <a:schemeClr val="lt1"/>
                </a:solidFill>
                <a:latin typeface="IBM Plex Sans Arabic"/>
                <a:ea typeface="IBM Plex Sans Arabic"/>
                <a:cs typeface="IBM Plex Sans Arabic"/>
                <a:sym typeface="IBM Plex Sans Arabic"/>
              </a:rPr>
              <a:t>Text</a:t>
            </a:r>
            <a:endParaRPr sz="1828" dirty="0">
              <a:solidFill>
                <a:schemeClr val="lt1"/>
              </a:solidFill>
              <a:latin typeface="IBM Plex Sans Arabic"/>
              <a:ea typeface="IBM Plex Sans Arabic"/>
              <a:cs typeface="IBM Plex Sans Arabic"/>
              <a:sym typeface="IBM Plex Sans Arabic"/>
            </a:endParaRPr>
          </a:p>
        </p:txBody>
      </p:sp>
      <p:sp>
        <p:nvSpPr>
          <p:cNvPr id="12" name="Google Shape;107;p17">
            <a:extLst>
              <a:ext uri="{FF2B5EF4-FFF2-40B4-BE49-F238E27FC236}">
                <a16:creationId xmlns:a16="http://schemas.microsoft.com/office/drawing/2014/main" id="{ADED2ED3-4BBE-78B4-8359-79E14006C8CC}"/>
              </a:ext>
            </a:extLst>
          </p:cNvPr>
          <p:cNvSpPr/>
          <p:nvPr/>
        </p:nvSpPr>
        <p:spPr>
          <a:xfrm flipH="1">
            <a:off x="2984996" y="3473789"/>
            <a:ext cx="4131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1">
              <a:lnSpc>
                <a:spcPct val="100000"/>
              </a:lnSpc>
              <a:spcBef>
                <a:spcPts val="0"/>
              </a:spcBef>
              <a:spcAft>
                <a:spcPts val="0"/>
              </a:spcAft>
              <a:buClr>
                <a:srgbClr val="000000"/>
              </a:buClr>
              <a:buSzPts val="1924"/>
              <a:buFont typeface="Arial"/>
              <a:buNone/>
            </a:pPr>
            <a:r>
              <a:rPr lang="ar" sz="1563" b="1" i="0" u="none" strike="noStrike" cap="none" dirty="0">
                <a:solidFill>
                  <a:schemeClr val="lt1"/>
                </a:solidFill>
                <a:latin typeface="IBM Plex Sans Arabic"/>
                <a:ea typeface="IBM Plex Sans Arabic"/>
                <a:cs typeface="IBM Plex Sans Arabic"/>
                <a:sym typeface="IBM Plex Sans Arabic"/>
              </a:rPr>
              <a:t>0</a:t>
            </a:r>
            <a:r>
              <a:rPr lang="ar-SA" sz="1563" b="1" i="0" u="none" strike="noStrike" cap="none" dirty="0">
                <a:solidFill>
                  <a:schemeClr val="lt1"/>
                </a:solidFill>
                <a:latin typeface="IBM Plex Sans Arabic"/>
                <a:ea typeface="IBM Plex Sans Arabic"/>
                <a:cs typeface="IBM Plex Sans Arabic"/>
                <a:sym typeface="IBM Plex Sans Arabic"/>
              </a:rPr>
              <a:t>8</a:t>
            </a:r>
            <a:endParaRPr sz="1563" b="1" i="0" u="none" strike="noStrike" cap="none" dirty="0">
              <a:solidFill>
                <a:schemeClr val="lt1"/>
              </a:solidFill>
              <a:latin typeface="IBM Plex Sans Arabic"/>
              <a:ea typeface="IBM Plex Sans Arabic"/>
              <a:cs typeface="IBM Plex Sans Arabic"/>
              <a:sym typeface="IBM Plex Sans Arabic"/>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8">
          <a:extLst>
            <a:ext uri="{FF2B5EF4-FFF2-40B4-BE49-F238E27FC236}">
              <a16:creationId xmlns:a16="http://schemas.microsoft.com/office/drawing/2014/main" id="{D6530E79-ED2B-0130-65A8-6832E0BB29EE}"/>
            </a:ext>
          </a:extLst>
        </p:cNvPr>
        <p:cNvGrpSpPr/>
        <p:nvPr/>
      </p:nvGrpSpPr>
      <p:grpSpPr>
        <a:xfrm>
          <a:off x="0" y="0"/>
          <a:ext cx="0" cy="0"/>
          <a:chOff x="0" y="0"/>
          <a:chExt cx="0" cy="0"/>
        </a:xfrm>
      </p:grpSpPr>
      <p:sp>
        <p:nvSpPr>
          <p:cNvPr id="239" name="Google Shape;239;p24">
            <a:extLst>
              <a:ext uri="{FF2B5EF4-FFF2-40B4-BE49-F238E27FC236}">
                <a16:creationId xmlns:a16="http://schemas.microsoft.com/office/drawing/2014/main" id="{7A5015F9-0F28-6D9E-0E22-519FFAA5FA6C}"/>
              </a:ext>
            </a:extLst>
          </p:cNvPr>
          <p:cNvSpPr txBox="1"/>
          <p:nvPr/>
        </p:nvSpPr>
        <p:spPr>
          <a:xfrm>
            <a:off x="720000" y="1253562"/>
            <a:ext cx="7704000" cy="26364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1190"/>
              </a:spcBef>
              <a:spcAft>
                <a:spcPts val="0"/>
              </a:spcAft>
              <a:buNone/>
            </a:pPr>
            <a:r>
              <a:rPr lang="ar" sz="2678" b="1">
                <a:solidFill>
                  <a:srgbClr val="CCD891"/>
                </a:solidFill>
                <a:latin typeface="IBM Plex Sans Arabic"/>
                <a:ea typeface="IBM Plex Sans Arabic"/>
                <a:cs typeface="IBM Plex Sans Arabic"/>
                <a:sym typeface="IBM Plex Sans Arabic"/>
              </a:rPr>
              <a:t>الاختبار/التحقق:</a:t>
            </a:r>
            <a:endParaRPr sz="2678" b="1">
              <a:solidFill>
                <a:srgbClr val="CCD891"/>
              </a:solidFill>
              <a:latin typeface="IBM Plex Sans Arabic"/>
              <a:ea typeface="IBM Plex Sans Arabic"/>
              <a:cs typeface="IBM Plex Sans Arabic"/>
              <a:sym typeface="IBM Plex Sans Arabic"/>
            </a:endParaRPr>
          </a:p>
          <a:p>
            <a:pPr marL="463020" lvl="0" indent="0" algn="l" rtl="0">
              <a:lnSpc>
                <a:spcPct val="115000"/>
              </a:lnSpc>
              <a:spcBef>
                <a:spcPts val="1190"/>
              </a:spcBef>
              <a:spcAft>
                <a:spcPts val="0"/>
              </a:spcAft>
              <a:buNone/>
            </a:pPr>
            <a:endParaRPr sz="1116">
              <a:solidFill>
                <a:schemeClr val="dk1"/>
              </a:solidFill>
              <a:latin typeface="IBM Plex Sans Arabic"/>
              <a:ea typeface="IBM Plex Sans Arabic"/>
              <a:cs typeface="IBM Plex Sans Arabic"/>
              <a:sym typeface="IBM Plex Sans Arabic"/>
            </a:endParaRPr>
          </a:p>
          <a:p>
            <a:pPr marL="463020" lvl="0" indent="0" algn="r" rtl="1">
              <a:lnSpc>
                <a:spcPct val="115000"/>
              </a:lnSpc>
              <a:spcBef>
                <a:spcPts val="1190"/>
              </a:spcBef>
              <a:spcAft>
                <a:spcPts val="0"/>
              </a:spcAft>
              <a:buNone/>
            </a:pPr>
            <a:r>
              <a:rPr lang="ar" sz="1636">
                <a:solidFill>
                  <a:schemeClr val="lt1"/>
                </a:solidFill>
                <a:latin typeface="IBM Plex Sans Arabic"/>
                <a:ea typeface="IBM Plex Sans Arabic"/>
                <a:cs typeface="IBM Plex Sans Arabic"/>
                <a:sym typeface="IBM Plex Sans Arabic"/>
              </a:rPr>
              <a:t>ما هي النتائج الأولية أو النماذج الأولية التي قمت بتطويرها؟ (على سبيل المثال، "قمنا باختبار نموذج تحليل الوضعيات على 50 مقطع فيديو تجريبي").</a:t>
            </a:r>
            <a:endParaRPr sz="1636">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1190"/>
              </a:spcAft>
              <a:buClr>
                <a:schemeClr val="dk1"/>
              </a:buClr>
              <a:buSzPts val="1116"/>
              <a:buFont typeface="Arial"/>
              <a:buNone/>
            </a:pPr>
            <a:endParaRPr sz="2678" b="1">
              <a:solidFill>
                <a:srgbClr val="FF2E73"/>
              </a:solidFill>
              <a:latin typeface="IBM Plex Sans Arabic"/>
              <a:ea typeface="IBM Plex Sans Arabic"/>
              <a:cs typeface="IBM Plex Sans Arabic"/>
              <a:sym typeface="IBM Plex Sans Arabic"/>
            </a:endParaRPr>
          </a:p>
        </p:txBody>
      </p:sp>
      <p:sp>
        <p:nvSpPr>
          <p:cNvPr id="2" name="Google Shape;125;p18">
            <a:extLst>
              <a:ext uri="{FF2B5EF4-FFF2-40B4-BE49-F238E27FC236}">
                <a16:creationId xmlns:a16="http://schemas.microsoft.com/office/drawing/2014/main" id="{3AF067E0-88EA-722A-802F-C24C540A1463}"/>
              </a:ext>
            </a:extLst>
          </p:cNvPr>
          <p:cNvSpPr txBox="1"/>
          <p:nvPr/>
        </p:nvSpPr>
        <p:spPr>
          <a:xfrm>
            <a:off x="838193" y="405865"/>
            <a:ext cx="735000" cy="313800"/>
          </a:xfrm>
          <a:prstGeom prst="rect">
            <a:avLst/>
          </a:prstGeom>
          <a:solidFill>
            <a:srgbClr val="C000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SA" sz="1692" dirty="0">
                <a:solidFill>
                  <a:srgbClr val="FFFFFF"/>
                </a:solidFill>
                <a:latin typeface="IBM Plex Sans Arabic SemiBold"/>
                <a:ea typeface="IBM Plex Sans Arabic SemiBold"/>
                <a:cs typeface="IBM Plex Sans Arabic SemiBold"/>
                <a:sym typeface="IBM Plex Sans Arabic SemiBold"/>
              </a:rPr>
              <a:t>مها</a:t>
            </a:r>
            <a:endParaRPr sz="1692" dirty="0">
              <a:solidFill>
                <a:srgbClr val="FFFFFF"/>
              </a:solidFill>
              <a:latin typeface="IBM Plex Sans Arabic SemiBold"/>
              <a:ea typeface="IBM Plex Sans Arabic SemiBold"/>
              <a:cs typeface="IBM Plex Sans Arabic SemiBold"/>
              <a:sym typeface="IBM Plex Sans Arabic SemiBold"/>
            </a:endParaRPr>
          </a:p>
        </p:txBody>
      </p:sp>
    </p:spTree>
    <p:extLst>
      <p:ext uri="{BB962C8B-B14F-4D97-AF65-F5344CB8AC3E}">
        <p14:creationId xmlns:p14="http://schemas.microsoft.com/office/powerpoint/2010/main" val="6869551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3"/>
          <p:cNvSpPr txBox="1"/>
          <p:nvPr/>
        </p:nvSpPr>
        <p:spPr>
          <a:xfrm>
            <a:off x="1179275" y="1791575"/>
            <a:ext cx="3515100" cy="53640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dirty="0">
                <a:solidFill>
                  <a:srgbClr val="CCD891"/>
                </a:solidFill>
                <a:latin typeface="IBM Plex Sans Arabic"/>
                <a:ea typeface="IBM Plex Sans Arabic"/>
                <a:cs typeface="IBM Plex Sans Arabic"/>
                <a:sym typeface="IBM Plex Sans Arabic"/>
              </a:rPr>
              <a:t>ملخص</a:t>
            </a:r>
            <a:endParaRPr sz="2827" b="1" dirty="0">
              <a:solidFill>
                <a:srgbClr val="CCD891"/>
              </a:solidFill>
              <a:latin typeface="IBM Plex Sans Arabic"/>
              <a:ea typeface="IBM Plex Sans Arabic"/>
              <a:cs typeface="IBM Plex Sans Arabic"/>
              <a:sym typeface="IBM Plex Sans Arabic"/>
            </a:endParaRPr>
          </a:p>
        </p:txBody>
      </p:sp>
      <p:sp>
        <p:nvSpPr>
          <p:cNvPr id="233" name="Google Shape;233;p23"/>
          <p:cNvSpPr txBox="1"/>
          <p:nvPr/>
        </p:nvSpPr>
        <p:spPr>
          <a:xfrm>
            <a:off x="975175" y="2455550"/>
            <a:ext cx="3719100" cy="13770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r>
              <a:rPr lang="ar" sz="1413">
                <a:solidFill>
                  <a:srgbClr val="FFFFFF"/>
                </a:solidFill>
                <a:latin typeface="IBM Plex Sans Arabic"/>
                <a:ea typeface="IBM Plex Sans Arabic"/>
                <a:cs typeface="IBM Plex Sans Arabic"/>
                <a:sym typeface="IBM Plex Sans Arabic"/>
              </a:rPr>
              <a:t>يقدم هذا القسم لمحة عامة عن المشروع بشكل شامل، بما في ذلك أهدافه، مخرجاته، وأهم النتائج التي تم الوصول إليها.</a:t>
            </a:r>
            <a:endParaRPr sz="1413">
              <a:solidFill>
                <a:srgbClr val="FFFFFF"/>
              </a:solidFill>
              <a:latin typeface="IBM Plex Sans Arabic"/>
              <a:ea typeface="IBM Plex Sans Arabic"/>
              <a:cs typeface="IBM Plex Sans Arabic"/>
              <a:sym typeface="IBM Plex Sans Arabic"/>
            </a:endParaRPr>
          </a:p>
        </p:txBody>
      </p:sp>
      <p:pic>
        <p:nvPicPr>
          <p:cNvPr id="234" name="Google Shape;234;p23"/>
          <p:cNvPicPr preferRelativeResize="0"/>
          <p:nvPr/>
        </p:nvPicPr>
        <p:blipFill>
          <a:blip r:embed="rId3">
            <a:alphaModFix/>
          </a:blip>
          <a:stretch>
            <a:fillRect/>
          </a:stretch>
        </p:blipFill>
        <p:spPr>
          <a:xfrm>
            <a:off x="5715850" y="7000"/>
            <a:ext cx="3428153" cy="5143500"/>
          </a:xfrm>
          <a:prstGeom prst="rect">
            <a:avLst/>
          </a:prstGeom>
          <a:noFill/>
          <a:ln>
            <a:noFill/>
          </a:ln>
        </p:spPr>
      </p:pic>
      <p:sp>
        <p:nvSpPr>
          <p:cNvPr id="2" name="Google Shape;125;p18">
            <a:extLst>
              <a:ext uri="{FF2B5EF4-FFF2-40B4-BE49-F238E27FC236}">
                <a16:creationId xmlns:a16="http://schemas.microsoft.com/office/drawing/2014/main" id="{5FFF6C33-FE08-9E33-E002-DFF49004CD2F}"/>
              </a:ext>
            </a:extLst>
          </p:cNvPr>
          <p:cNvSpPr txBox="1"/>
          <p:nvPr/>
        </p:nvSpPr>
        <p:spPr>
          <a:xfrm>
            <a:off x="838193" y="405865"/>
            <a:ext cx="735000" cy="313800"/>
          </a:xfrm>
          <a:prstGeom prst="rect">
            <a:avLst/>
          </a:prstGeom>
          <a:solidFill>
            <a:srgbClr val="C000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SA" sz="1692" dirty="0">
                <a:solidFill>
                  <a:srgbClr val="FFFFFF"/>
                </a:solidFill>
                <a:latin typeface="IBM Plex Sans Arabic SemiBold"/>
                <a:ea typeface="IBM Plex Sans Arabic SemiBold"/>
                <a:cs typeface="IBM Plex Sans Arabic SemiBold"/>
                <a:sym typeface="IBM Plex Sans Arabic SemiBold"/>
              </a:rPr>
              <a:t>مها</a:t>
            </a:r>
            <a:endParaRPr sz="1692" dirty="0">
              <a:solidFill>
                <a:srgbClr val="FFFFFF"/>
              </a:solidFill>
              <a:latin typeface="IBM Plex Sans Arabic SemiBold"/>
              <a:ea typeface="IBM Plex Sans Arabic SemiBold"/>
              <a:cs typeface="IBM Plex Sans Arabic SemiBold"/>
              <a:sym typeface="IBM Plex Sans Arabic SemiBo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5"/>
          <p:cNvSpPr txBox="1"/>
          <p:nvPr/>
        </p:nvSpPr>
        <p:spPr>
          <a:xfrm>
            <a:off x="4223036" y="1632415"/>
            <a:ext cx="4236900" cy="23379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1190"/>
              </a:spcBef>
              <a:spcAft>
                <a:spcPts val="0"/>
              </a:spcAft>
              <a:buClr>
                <a:schemeClr val="dk1"/>
              </a:buClr>
              <a:buSzPts val="1116"/>
              <a:buFont typeface="Arial"/>
              <a:buNone/>
            </a:pPr>
            <a:r>
              <a:rPr lang="ar" sz="1785" b="1">
                <a:solidFill>
                  <a:srgbClr val="CCD891"/>
                </a:solidFill>
                <a:latin typeface="IBM Plex Sans Arabic"/>
                <a:ea typeface="IBM Plex Sans Arabic"/>
                <a:cs typeface="IBM Plex Sans Arabic"/>
                <a:sym typeface="IBM Plex Sans Arabic"/>
              </a:rPr>
              <a:t>العرض التوضيحي/اللقطات/الفيديوهات/المحاكاة:</a:t>
            </a:r>
            <a:endParaRPr sz="1785" b="1">
              <a:solidFill>
                <a:srgbClr val="CCD89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785">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r>
              <a:rPr lang="ar" sz="1413" b="1">
                <a:solidFill>
                  <a:schemeClr val="lt1"/>
                </a:solidFill>
                <a:latin typeface="IBM Plex Sans Arabic"/>
                <a:ea typeface="IBM Plex Sans Arabic"/>
                <a:cs typeface="IBM Plex Sans Arabic"/>
                <a:sym typeface="IBM Plex Sans Arabic"/>
              </a:rPr>
              <a:t>تذكر: الهدف من ذلك هو إظهار ما إذا كان قد تم إنجاز 30% من المشروع.</a:t>
            </a:r>
            <a:endParaRPr sz="1413" b="1">
              <a:solidFill>
                <a:schemeClr val="lt1"/>
              </a:solidFill>
              <a:latin typeface="IBM Plex Sans Arabic"/>
              <a:ea typeface="IBM Plex Sans Arabic"/>
              <a:cs typeface="IBM Plex Sans Arabic"/>
              <a:sym typeface="IBM Plex Sans Arabic"/>
            </a:endParaRPr>
          </a:p>
          <a:p>
            <a:pPr marL="0" lvl="0" indent="0" algn="r" rtl="1">
              <a:spcBef>
                <a:spcPts val="1190"/>
              </a:spcBef>
              <a:spcAft>
                <a:spcPts val="0"/>
              </a:spcAft>
              <a:buNone/>
            </a:pPr>
            <a:endParaRPr sz="2827" b="1">
              <a:solidFill>
                <a:srgbClr val="FF2E73"/>
              </a:solidFill>
              <a:latin typeface="IBM Plex Sans Arabic"/>
              <a:ea typeface="IBM Plex Sans Arabic"/>
              <a:cs typeface="IBM Plex Sans Arabic"/>
              <a:sym typeface="IBM Plex Sans Arabic"/>
            </a:endParaRPr>
          </a:p>
        </p:txBody>
      </p:sp>
      <p:sp>
        <p:nvSpPr>
          <p:cNvPr id="245" name="Google Shape;245;p25"/>
          <p:cNvSpPr txBox="1"/>
          <p:nvPr/>
        </p:nvSpPr>
        <p:spPr>
          <a:xfrm>
            <a:off x="975175" y="2455550"/>
            <a:ext cx="3719100" cy="1377000"/>
          </a:xfrm>
          <a:prstGeom prst="rect">
            <a:avLst/>
          </a:prstGeom>
          <a:noFill/>
          <a:ln>
            <a:noFill/>
          </a:ln>
        </p:spPr>
        <p:txBody>
          <a:bodyPr spcFirstLastPara="1" wrap="square" lIns="91700" tIns="91700" rIns="91700" bIns="91700" anchor="t" anchorCtr="0">
            <a:noAutofit/>
          </a:bodyPr>
          <a:lstStyle/>
          <a:p>
            <a:pPr marL="0" lvl="0" indent="0" algn="r" rtl="1">
              <a:lnSpc>
                <a:spcPct val="115000"/>
              </a:lnSpc>
              <a:spcBef>
                <a:spcPts val="0"/>
              </a:spcBef>
              <a:spcAft>
                <a:spcPts val="1637"/>
              </a:spcAft>
              <a:buNone/>
            </a:pPr>
            <a:endParaRPr sz="1413">
              <a:solidFill>
                <a:srgbClr val="FFFFFF"/>
              </a:solidFill>
              <a:latin typeface="IBM Plex Sans Arabic"/>
              <a:ea typeface="IBM Plex Sans Arabic"/>
              <a:cs typeface="IBM Plex Sans Arabic"/>
              <a:sym typeface="IBM Plex Sans Arabic"/>
            </a:endParaRPr>
          </a:p>
        </p:txBody>
      </p:sp>
      <p:pic>
        <p:nvPicPr>
          <p:cNvPr id="246" name="Google Shape;246;p25"/>
          <p:cNvPicPr preferRelativeResize="0"/>
          <p:nvPr/>
        </p:nvPicPr>
        <p:blipFill>
          <a:blip r:embed="rId3">
            <a:alphaModFix/>
          </a:blip>
          <a:stretch>
            <a:fillRect/>
          </a:stretch>
        </p:blipFill>
        <p:spPr>
          <a:xfrm>
            <a:off x="0" y="7000"/>
            <a:ext cx="3428153" cy="5143500"/>
          </a:xfrm>
          <a:prstGeom prst="rect">
            <a:avLst/>
          </a:prstGeom>
          <a:noFill/>
          <a:ln>
            <a:noFill/>
          </a:ln>
        </p:spPr>
      </p:pic>
      <p:sp>
        <p:nvSpPr>
          <p:cNvPr id="5" name="Google Shape;125;p18">
            <a:extLst>
              <a:ext uri="{FF2B5EF4-FFF2-40B4-BE49-F238E27FC236}">
                <a16:creationId xmlns:a16="http://schemas.microsoft.com/office/drawing/2014/main" id="{17A06548-F4EE-08E5-2BA9-3B794DD32BCB}"/>
              </a:ext>
            </a:extLst>
          </p:cNvPr>
          <p:cNvSpPr txBox="1"/>
          <p:nvPr/>
        </p:nvSpPr>
        <p:spPr>
          <a:xfrm>
            <a:off x="634074" y="405865"/>
            <a:ext cx="1348238" cy="731735"/>
          </a:xfrm>
          <a:prstGeom prst="rect">
            <a:avLst/>
          </a:prstGeom>
          <a:solidFill>
            <a:srgbClr val="C000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SA" sz="1692" dirty="0" smtClean="0">
                <a:solidFill>
                  <a:srgbClr val="FFFFFF"/>
                </a:solidFill>
                <a:latin typeface="IBM Plex Sans Arabic SemiBold"/>
                <a:ea typeface="IBM Plex Sans Arabic SemiBold"/>
                <a:cs typeface="IBM Plex Sans Arabic SemiBold"/>
                <a:sym typeface="IBM Plex Sans Arabic SemiBold"/>
              </a:rPr>
              <a:t>النموذج الاولي</a:t>
            </a:r>
          </a:p>
          <a:p>
            <a:pPr marL="0" lvl="0" indent="0" algn="ctr" rtl="0">
              <a:spcBef>
                <a:spcPts val="0"/>
              </a:spcBef>
              <a:spcAft>
                <a:spcPts val="0"/>
              </a:spcAft>
              <a:buNone/>
            </a:pPr>
            <a:endParaRPr lang="ar-SA" sz="1100" dirty="0">
              <a:sym typeface="IBM Plex Sans Arabic SemiBold"/>
            </a:endParaRPr>
          </a:p>
          <a:p>
            <a:pPr marL="0" lvl="0" indent="0" algn="ctr" rtl="0">
              <a:spcBef>
                <a:spcPts val="0"/>
              </a:spcBef>
              <a:spcAft>
                <a:spcPts val="0"/>
              </a:spcAft>
              <a:buNone/>
            </a:pPr>
            <a:r>
              <a:rPr lang="ar-SA" sz="1692" dirty="0" smtClean="0">
                <a:solidFill>
                  <a:srgbClr val="FFFFFF"/>
                </a:solidFill>
                <a:latin typeface="IBM Plex Sans Arabic SemiBold"/>
                <a:ea typeface="IBM Plex Sans Arabic SemiBold"/>
                <a:cs typeface="IBM Plex Sans Arabic SemiBold"/>
                <a:sym typeface="IBM Plex Sans Arabic SemiBold"/>
              </a:rPr>
              <a:t>محمد</a:t>
            </a:r>
            <a:endParaRPr sz="1692" dirty="0">
              <a:solidFill>
                <a:srgbClr val="FFFFFF"/>
              </a:solidFill>
              <a:latin typeface="IBM Plex Sans Arabic SemiBold"/>
              <a:ea typeface="IBM Plex Sans Arabic SemiBold"/>
              <a:cs typeface="IBM Plex Sans Arabic SemiBold"/>
              <a:sym typeface="IBM Plex Sans Arabic SemiBo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6"/>
          <p:cNvSpPr txBox="1"/>
          <p:nvPr/>
        </p:nvSpPr>
        <p:spPr>
          <a:xfrm>
            <a:off x="1563804" y="1907799"/>
            <a:ext cx="6895800" cy="2764500"/>
          </a:xfrm>
          <a:prstGeom prst="rect">
            <a:avLst/>
          </a:prstGeom>
          <a:noFill/>
          <a:ln>
            <a:noFill/>
          </a:ln>
        </p:spPr>
        <p:txBody>
          <a:bodyPr spcFirstLastPara="1" wrap="square" lIns="91700" tIns="91700" rIns="91700" bIns="91700" anchor="t" anchorCtr="0">
            <a:noAutofit/>
          </a:bodyPr>
          <a:lstStyle/>
          <a:p>
            <a:pPr marL="463020" lvl="0" indent="-330729" algn="r" rtl="1">
              <a:lnSpc>
                <a:spcPct val="115000"/>
              </a:lnSpc>
              <a:spcBef>
                <a:spcPts val="1190"/>
              </a:spcBef>
              <a:spcAft>
                <a:spcPts val="0"/>
              </a:spcAft>
              <a:buClr>
                <a:schemeClr val="lt1"/>
              </a:buClr>
              <a:buSzPts val="1488"/>
              <a:buChar char="●"/>
            </a:pPr>
            <a:r>
              <a:rPr lang="ar" sz="1488" b="1">
                <a:solidFill>
                  <a:srgbClr val="CCD891"/>
                </a:solidFill>
                <a:latin typeface="IBM Plex Sans Arabic"/>
                <a:ea typeface="IBM Plex Sans Arabic"/>
                <a:cs typeface="IBM Plex Sans Arabic"/>
                <a:sym typeface="IBM Plex Sans Arabic"/>
              </a:rPr>
              <a:t>التحديات:</a:t>
            </a:r>
            <a:r>
              <a:rPr lang="ar" sz="1488" b="1">
                <a:solidFill>
                  <a:schemeClr val="lt1"/>
                </a:solidFill>
                <a:latin typeface="IBM Plex Sans Arabic"/>
                <a:ea typeface="IBM Plex Sans Arabic"/>
                <a:cs typeface="IBM Plex Sans Arabic"/>
                <a:sym typeface="IBM Plex Sans Arabic"/>
              </a:rPr>
              <a:t/>
            </a:r>
            <a:br>
              <a:rPr lang="ar" sz="1488" b="1">
                <a:solidFill>
                  <a:schemeClr val="lt1"/>
                </a:solidFill>
                <a:latin typeface="IBM Plex Sans Arabic"/>
                <a:ea typeface="IBM Plex Sans Arabic"/>
                <a:cs typeface="IBM Plex Sans Arabic"/>
                <a:sym typeface="IBM Plex Sans Arabic"/>
              </a:rPr>
            </a:br>
            <a:r>
              <a:rPr lang="ar" sz="1488">
                <a:solidFill>
                  <a:schemeClr val="lt1"/>
                </a:solidFill>
                <a:latin typeface="IBM Plex Sans Arabic"/>
                <a:ea typeface="IBM Plex Sans Arabic"/>
                <a:cs typeface="IBM Plex Sans Arabic"/>
                <a:sym typeface="IBM Plex Sans Arabic"/>
              </a:rPr>
              <a:t> ما هي العوائق التي تواجهك؟ (مثل غياب الأدلة التجريبية أو القيود الحسابية).</a:t>
            </a:r>
            <a:endParaRPr sz="1488">
              <a:solidFill>
                <a:schemeClr val="lt1"/>
              </a:solidFill>
              <a:latin typeface="IBM Plex Sans Arabic"/>
              <a:ea typeface="IBM Plex Sans Arabic"/>
              <a:cs typeface="IBM Plex Sans Arabic"/>
              <a:sym typeface="IBM Plex Sans Arabic"/>
            </a:endParaRPr>
          </a:p>
          <a:p>
            <a:pPr marL="463020" lvl="0" indent="-330729" algn="r" rtl="1">
              <a:lnSpc>
                <a:spcPct val="115000"/>
              </a:lnSpc>
              <a:spcBef>
                <a:spcPts val="0"/>
              </a:spcBef>
              <a:spcAft>
                <a:spcPts val="0"/>
              </a:spcAft>
              <a:buClr>
                <a:schemeClr val="lt1"/>
              </a:buClr>
              <a:buSzPts val="1488"/>
              <a:buChar char="●"/>
            </a:pPr>
            <a:r>
              <a:rPr lang="ar" sz="1488" b="1">
                <a:solidFill>
                  <a:srgbClr val="CCD891"/>
                </a:solidFill>
                <a:latin typeface="IBM Plex Sans Arabic"/>
                <a:ea typeface="IBM Plex Sans Arabic"/>
                <a:cs typeface="IBM Plex Sans Arabic"/>
                <a:sym typeface="IBM Plex Sans Arabic"/>
              </a:rPr>
              <a:t>ما تحتاج إلى المساعدة فيه:</a:t>
            </a:r>
            <a:r>
              <a:rPr lang="ar" sz="1488" b="1">
                <a:solidFill>
                  <a:schemeClr val="lt1"/>
                </a:solidFill>
                <a:latin typeface="IBM Plex Sans Arabic"/>
                <a:ea typeface="IBM Plex Sans Arabic"/>
                <a:cs typeface="IBM Plex Sans Arabic"/>
                <a:sym typeface="IBM Plex Sans Arabic"/>
              </a:rPr>
              <a:t/>
            </a:r>
            <a:br>
              <a:rPr lang="ar" sz="1488" b="1">
                <a:solidFill>
                  <a:schemeClr val="lt1"/>
                </a:solidFill>
                <a:latin typeface="IBM Plex Sans Arabic"/>
                <a:ea typeface="IBM Plex Sans Arabic"/>
                <a:cs typeface="IBM Plex Sans Arabic"/>
                <a:sym typeface="IBM Plex Sans Arabic"/>
              </a:rPr>
            </a:br>
            <a:r>
              <a:rPr lang="ar" sz="1488">
                <a:solidFill>
                  <a:schemeClr val="lt1"/>
                </a:solidFill>
                <a:latin typeface="IBM Plex Sans Arabic"/>
                <a:ea typeface="IBM Plex Sans Arabic"/>
                <a:cs typeface="IBM Plex Sans Arabic"/>
                <a:sym typeface="IBM Plex Sans Arabic"/>
              </a:rPr>
              <a:t> كيف يمكن للمنظمين أو المرشدين مساعدتك؟ (مثل توفير الوصول إلى واجهات برمجية API أو الأجهزة المطلوبة).</a:t>
            </a:r>
            <a:endParaRPr sz="1488">
              <a:solidFill>
                <a:schemeClr val="lt1"/>
              </a:solidFill>
              <a:latin typeface="IBM Plex Sans Arabic"/>
              <a:ea typeface="IBM Plex Sans Arabic"/>
              <a:cs typeface="IBM Plex Sans Arabic"/>
              <a:sym typeface="IBM Plex Sans Arabic"/>
            </a:endParaRPr>
          </a:p>
          <a:p>
            <a:pPr marL="463020" lvl="0" indent="-330729" algn="r" rtl="1">
              <a:lnSpc>
                <a:spcPct val="115000"/>
              </a:lnSpc>
              <a:spcBef>
                <a:spcPts val="0"/>
              </a:spcBef>
              <a:spcAft>
                <a:spcPts val="0"/>
              </a:spcAft>
              <a:buClr>
                <a:schemeClr val="lt1"/>
              </a:buClr>
              <a:buSzPts val="1488"/>
              <a:buChar char="●"/>
            </a:pPr>
            <a:r>
              <a:rPr lang="ar" sz="1488" b="1">
                <a:solidFill>
                  <a:srgbClr val="CCD891"/>
                </a:solidFill>
                <a:latin typeface="IBM Plex Sans Arabic"/>
                <a:ea typeface="IBM Plex Sans Arabic"/>
                <a:cs typeface="IBM Plex Sans Arabic"/>
                <a:sym typeface="IBM Plex Sans Arabic"/>
              </a:rPr>
              <a:t>العمل المستقبلي:</a:t>
            </a:r>
            <a:r>
              <a:rPr lang="ar" sz="1488" b="1">
                <a:solidFill>
                  <a:srgbClr val="79E7C9"/>
                </a:solidFill>
                <a:latin typeface="IBM Plex Sans Arabic"/>
                <a:ea typeface="IBM Plex Sans Arabic"/>
                <a:cs typeface="IBM Plex Sans Arabic"/>
                <a:sym typeface="IBM Plex Sans Arabic"/>
              </a:rPr>
              <a:t/>
            </a:r>
            <a:br>
              <a:rPr lang="ar" sz="1488" b="1">
                <a:solidFill>
                  <a:srgbClr val="79E7C9"/>
                </a:solidFill>
                <a:latin typeface="IBM Plex Sans Arabic"/>
                <a:ea typeface="IBM Plex Sans Arabic"/>
                <a:cs typeface="IBM Plex Sans Arabic"/>
                <a:sym typeface="IBM Plex Sans Arabic"/>
              </a:rPr>
            </a:br>
            <a:r>
              <a:rPr lang="ar" sz="1488">
                <a:solidFill>
                  <a:srgbClr val="79E7C9"/>
                </a:solidFill>
                <a:latin typeface="IBM Plex Sans Arabic"/>
                <a:ea typeface="IBM Plex Sans Arabic"/>
                <a:cs typeface="IBM Plex Sans Arabic"/>
                <a:sym typeface="IBM Plex Sans Arabic"/>
              </a:rPr>
              <a:t> </a:t>
            </a:r>
            <a:r>
              <a:rPr lang="ar" sz="1488">
                <a:solidFill>
                  <a:schemeClr val="lt1"/>
                </a:solidFill>
                <a:latin typeface="IBM Plex Sans Arabic"/>
                <a:ea typeface="IBM Plex Sans Arabic"/>
                <a:cs typeface="IBM Plex Sans Arabic"/>
                <a:sym typeface="IBM Plex Sans Arabic"/>
              </a:rPr>
              <a:t>تأكد من عرض خارطة الطريق التي تغطي 70% من التقدم، حيث تصف خطة الأسبوعين المقبلين والأهداف المرجو تحقيقها</a:t>
            </a:r>
            <a:endParaRPr sz="1488">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190"/>
              </a:spcBef>
              <a:spcAft>
                <a:spcPts val="0"/>
              </a:spcAft>
              <a:buNone/>
            </a:pPr>
            <a:endParaRPr sz="1488" b="1">
              <a:solidFill>
                <a:schemeClr val="lt1"/>
              </a:solidFill>
              <a:latin typeface="IBM Plex Sans Arabic"/>
              <a:ea typeface="IBM Plex Sans Arabic"/>
              <a:cs typeface="IBM Plex Sans Arabic"/>
              <a:sym typeface="IBM Plex Sans Arabic"/>
            </a:endParaRPr>
          </a:p>
          <a:p>
            <a:pPr marL="0" lvl="0" indent="0" algn="r" rtl="1">
              <a:spcBef>
                <a:spcPts val="1190"/>
              </a:spcBef>
              <a:spcAft>
                <a:spcPts val="0"/>
              </a:spcAft>
              <a:buNone/>
            </a:pPr>
            <a:endParaRPr sz="2901" b="1">
              <a:solidFill>
                <a:srgbClr val="FF2E73"/>
              </a:solidFill>
              <a:latin typeface="IBM Plex Sans Arabic"/>
              <a:ea typeface="IBM Plex Sans Arabic"/>
              <a:cs typeface="IBM Plex Sans Arabic"/>
              <a:sym typeface="IBM Plex Sans Arabic"/>
            </a:endParaRPr>
          </a:p>
        </p:txBody>
      </p:sp>
      <p:sp>
        <p:nvSpPr>
          <p:cNvPr id="252" name="Google Shape;252;p26"/>
          <p:cNvSpPr txBox="1"/>
          <p:nvPr/>
        </p:nvSpPr>
        <p:spPr>
          <a:xfrm>
            <a:off x="5098661" y="1222373"/>
            <a:ext cx="3361200" cy="458100"/>
          </a:xfrm>
          <a:prstGeom prst="rect">
            <a:avLst/>
          </a:prstGeom>
          <a:noFill/>
          <a:ln>
            <a:noFill/>
          </a:ln>
        </p:spPr>
        <p:txBody>
          <a:bodyPr spcFirstLastPara="1" wrap="square" lIns="68025" tIns="68025" rIns="68025" bIns="68025" anchor="t" anchorCtr="0">
            <a:spAutoFit/>
          </a:bodyPr>
          <a:lstStyle/>
          <a:p>
            <a:pPr marL="0" lvl="0" indent="0" algn="r" rtl="0">
              <a:lnSpc>
                <a:spcPct val="115000"/>
              </a:lnSpc>
              <a:spcBef>
                <a:spcPts val="1190"/>
              </a:spcBef>
              <a:spcAft>
                <a:spcPts val="1190"/>
              </a:spcAft>
              <a:buNone/>
            </a:pPr>
            <a:r>
              <a:rPr lang="ar" sz="2083" b="1">
                <a:solidFill>
                  <a:srgbClr val="FF7300"/>
                </a:solidFill>
                <a:latin typeface="IBM Plex Sans Arabic"/>
                <a:ea typeface="IBM Plex Sans Arabic"/>
                <a:cs typeface="IBM Plex Sans Arabic"/>
                <a:sym typeface="IBM Plex Sans Arabic"/>
              </a:rPr>
              <a:t>التحديات والخطط المستقبلية</a:t>
            </a:r>
            <a:endParaRPr sz="2083" b="1">
              <a:solidFill>
                <a:srgbClr val="FF7300"/>
              </a:solidFill>
              <a:latin typeface="IBM Plex Sans Arabic"/>
              <a:ea typeface="IBM Plex Sans Arabic"/>
              <a:cs typeface="IBM Plex Sans Arabic"/>
              <a:sym typeface="IBM Plex Sans Arabic"/>
            </a:endParaRPr>
          </a:p>
        </p:txBody>
      </p:sp>
      <p:sp>
        <p:nvSpPr>
          <p:cNvPr id="2" name="Google Shape;125;p18">
            <a:extLst>
              <a:ext uri="{FF2B5EF4-FFF2-40B4-BE49-F238E27FC236}">
                <a16:creationId xmlns:a16="http://schemas.microsoft.com/office/drawing/2014/main" id="{ADCB589C-534F-876A-3F39-20A1E238414E}"/>
              </a:ext>
            </a:extLst>
          </p:cNvPr>
          <p:cNvSpPr txBox="1"/>
          <p:nvPr/>
        </p:nvSpPr>
        <p:spPr>
          <a:xfrm>
            <a:off x="838193" y="405865"/>
            <a:ext cx="735000" cy="313800"/>
          </a:xfrm>
          <a:prstGeom prst="rect">
            <a:avLst/>
          </a:prstGeom>
          <a:solidFill>
            <a:srgbClr val="C000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SA" sz="1692" dirty="0">
                <a:solidFill>
                  <a:srgbClr val="FFFFFF"/>
                </a:solidFill>
                <a:latin typeface="IBM Plex Sans Arabic SemiBold"/>
                <a:ea typeface="IBM Plex Sans Arabic SemiBold"/>
                <a:cs typeface="IBM Plex Sans Arabic SemiBold"/>
                <a:sym typeface="IBM Plex Sans Arabic SemiBold"/>
              </a:rPr>
              <a:t>مها</a:t>
            </a:r>
            <a:endParaRPr sz="1692" dirty="0">
              <a:solidFill>
                <a:srgbClr val="FFFFFF"/>
              </a:solidFill>
              <a:latin typeface="IBM Plex Sans Arabic SemiBold"/>
              <a:ea typeface="IBM Plex Sans Arabic SemiBold"/>
              <a:cs typeface="IBM Plex Sans Arabic SemiBold"/>
              <a:sym typeface="IBM Plex Sans Arabic SemiBo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cxnSp>
        <p:nvCxnSpPr>
          <p:cNvPr id="263" name="Google Shape;263;p28"/>
          <p:cNvCxnSpPr/>
          <p:nvPr/>
        </p:nvCxnSpPr>
        <p:spPr>
          <a:xfrm rot="10800000">
            <a:off x="789450" y="2676450"/>
            <a:ext cx="7565100" cy="0"/>
          </a:xfrm>
          <a:prstGeom prst="straightConnector1">
            <a:avLst/>
          </a:prstGeom>
          <a:noFill/>
          <a:ln w="20575" cap="flat" cmpd="sng">
            <a:solidFill>
              <a:schemeClr val="lt1"/>
            </a:solidFill>
            <a:prstDash val="solid"/>
            <a:round/>
            <a:headEnd type="none" w="med" len="med"/>
            <a:tailEnd type="none" w="med" len="med"/>
          </a:ln>
        </p:spPr>
      </p:cxnSp>
      <p:grpSp>
        <p:nvGrpSpPr>
          <p:cNvPr id="264" name="Google Shape;264;p28"/>
          <p:cNvGrpSpPr/>
          <p:nvPr/>
        </p:nvGrpSpPr>
        <p:grpSpPr>
          <a:xfrm>
            <a:off x="7085600" y="2537550"/>
            <a:ext cx="1240200" cy="1066600"/>
            <a:chOff x="7085600" y="2537550"/>
            <a:chExt cx="1240200" cy="1066600"/>
          </a:xfrm>
        </p:grpSpPr>
        <p:sp>
          <p:nvSpPr>
            <p:cNvPr id="265" name="Google Shape;265;p28"/>
            <p:cNvSpPr txBox="1"/>
            <p:nvPr/>
          </p:nvSpPr>
          <p:spPr>
            <a:xfrm>
              <a:off x="7085600" y="3171850"/>
              <a:ext cx="1240200" cy="432300"/>
            </a:xfrm>
            <a:prstGeom prst="rect">
              <a:avLst/>
            </a:prstGeom>
            <a:noFill/>
            <a:ln w="9525" cap="flat" cmpd="sng">
              <a:solidFill>
                <a:schemeClr val="lt1"/>
              </a:solidFill>
              <a:prstDash val="solid"/>
              <a:round/>
              <a:headEnd type="none" w="sm" len="sm"/>
              <a:tailEnd type="none" w="sm" len="sm"/>
            </a:ln>
          </p:spPr>
          <p:txBody>
            <a:bodyPr spcFirstLastPara="1" wrap="square" lIns="98750" tIns="98750" rIns="98750" bIns="98750" anchor="t" anchorCtr="0">
              <a:spAutoFit/>
            </a:bodyPr>
            <a:lstStyle/>
            <a:p>
              <a:pPr marL="0" lvl="0" indent="0" algn="ctr" rtl="0">
                <a:lnSpc>
                  <a:spcPct val="115000"/>
                </a:lnSpc>
                <a:spcBef>
                  <a:spcPts val="0"/>
                </a:spcBef>
                <a:spcAft>
                  <a:spcPts val="0"/>
                </a:spcAft>
                <a:buClr>
                  <a:schemeClr val="dk1"/>
                </a:buClr>
                <a:buSzPts val="1188"/>
                <a:buFont typeface="Arial"/>
                <a:buNone/>
              </a:pPr>
              <a:r>
                <a:rPr lang="ar" sz="1512">
                  <a:solidFill>
                    <a:schemeClr val="lt1"/>
                  </a:solidFill>
                  <a:latin typeface="IBM Plex Sans Arabic Medium"/>
                  <a:ea typeface="IBM Plex Sans Arabic Medium"/>
                  <a:cs typeface="IBM Plex Sans Arabic Medium"/>
                  <a:sym typeface="IBM Plex Sans Arabic Medium"/>
                </a:rPr>
                <a:t>Text</a:t>
              </a:r>
              <a:endParaRPr sz="1512">
                <a:solidFill>
                  <a:schemeClr val="lt1"/>
                </a:solidFill>
                <a:latin typeface="IBM Plex Sans Arabic"/>
                <a:ea typeface="IBM Plex Sans Arabic"/>
                <a:cs typeface="IBM Plex Sans Arabic"/>
                <a:sym typeface="IBM Plex Sans Arabic"/>
              </a:endParaRPr>
            </a:p>
          </p:txBody>
        </p:sp>
        <p:sp>
          <p:nvSpPr>
            <p:cNvPr id="266" name="Google Shape;266;p28"/>
            <p:cNvSpPr/>
            <p:nvPr/>
          </p:nvSpPr>
          <p:spPr>
            <a:xfrm>
              <a:off x="7566800" y="2537550"/>
              <a:ext cx="277800" cy="277800"/>
            </a:xfrm>
            <a:prstGeom prst="donut">
              <a:avLst>
                <a:gd name="adj" fmla="val 37620"/>
              </a:avLst>
            </a:prstGeom>
            <a:solidFill>
              <a:srgbClr val="CCD891"/>
            </a:solidFill>
            <a:ln w="10275" cap="flat" cmpd="sng">
              <a:solidFill>
                <a:schemeClr val="lt1"/>
              </a:solidFill>
              <a:prstDash val="solid"/>
              <a:round/>
              <a:headEnd type="none" w="sm" len="sm"/>
              <a:tailEnd type="none" w="sm" len="sm"/>
            </a:ln>
          </p:spPr>
          <p:txBody>
            <a:bodyPr spcFirstLastPara="1" wrap="square" lIns="98750" tIns="98750" rIns="98750" bIns="98750" anchor="ctr" anchorCtr="0">
              <a:noAutofit/>
            </a:bodyPr>
            <a:lstStyle/>
            <a:p>
              <a:pPr marL="0" lvl="0" indent="0" algn="ctr" rtl="0">
                <a:spcBef>
                  <a:spcPts val="0"/>
                </a:spcBef>
                <a:spcAft>
                  <a:spcPts val="0"/>
                </a:spcAft>
                <a:buNone/>
              </a:pPr>
              <a:endParaRPr sz="1512"/>
            </a:p>
          </p:txBody>
        </p:sp>
        <p:cxnSp>
          <p:nvCxnSpPr>
            <p:cNvPr id="267" name="Google Shape;267;p28"/>
            <p:cNvCxnSpPr/>
            <p:nvPr/>
          </p:nvCxnSpPr>
          <p:spPr>
            <a:xfrm>
              <a:off x="7705700" y="2854450"/>
              <a:ext cx="0" cy="317400"/>
            </a:xfrm>
            <a:prstGeom prst="straightConnector1">
              <a:avLst/>
            </a:prstGeom>
            <a:noFill/>
            <a:ln w="20575" cap="flat" cmpd="sng">
              <a:solidFill>
                <a:schemeClr val="lt1"/>
              </a:solidFill>
              <a:prstDash val="dot"/>
              <a:round/>
              <a:headEnd type="none" w="med" len="med"/>
              <a:tailEnd type="none" w="med" len="med"/>
            </a:ln>
          </p:spPr>
        </p:cxnSp>
      </p:grpSp>
      <p:grpSp>
        <p:nvGrpSpPr>
          <p:cNvPr id="268" name="Google Shape;268;p28"/>
          <p:cNvGrpSpPr/>
          <p:nvPr/>
        </p:nvGrpSpPr>
        <p:grpSpPr>
          <a:xfrm>
            <a:off x="4986883" y="2537550"/>
            <a:ext cx="1240200" cy="1066600"/>
            <a:chOff x="7085600" y="2537550"/>
            <a:chExt cx="1240200" cy="1066600"/>
          </a:xfrm>
        </p:grpSpPr>
        <p:sp>
          <p:nvSpPr>
            <p:cNvPr id="269" name="Google Shape;269;p28"/>
            <p:cNvSpPr txBox="1"/>
            <p:nvPr/>
          </p:nvSpPr>
          <p:spPr>
            <a:xfrm>
              <a:off x="7085600" y="3171850"/>
              <a:ext cx="1240200" cy="432300"/>
            </a:xfrm>
            <a:prstGeom prst="rect">
              <a:avLst/>
            </a:prstGeom>
            <a:noFill/>
            <a:ln w="9525" cap="flat" cmpd="sng">
              <a:solidFill>
                <a:schemeClr val="lt1"/>
              </a:solidFill>
              <a:prstDash val="solid"/>
              <a:round/>
              <a:headEnd type="none" w="sm" len="sm"/>
              <a:tailEnd type="none" w="sm" len="sm"/>
            </a:ln>
          </p:spPr>
          <p:txBody>
            <a:bodyPr spcFirstLastPara="1" wrap="square" lIns="98750" tIns="98750" rIns="98750" bIns="98750" anchor="t" anchorCtr="0">
              <a:spAutoFit/>
            </a:bodyPr>
            <a:lstStyle/>
            <a:p>
              <a:pPr marL="0" lvl="0" indent="0" algn="ctr" rtl="0">
                <a:lnSpc>
                  <a:spcPct val="115000"/>
                </a:lnSpc>
                <a:spcBef>
                  <a:spcPts val="0"/>
                </a:spcBef>
                <a:spcAft>
                  <a:spcPts val="0"/>
                </a:spcAft>
                <a:buClr>
                  <a:schemeClr val="dk1"/>
                </a:buClr>
                <a:buSzPts val="1188"/>
                <a:buFont typeface="Arial"/>
                <a:buNone/>
              </a:pPr>
              <a:r>
                <a:rPr lang="ar" sz="1512">
                  <a:solidFill>
                    <a:schemeClr val="lt1"/>
                  </a:solidFill>
                  <a:latin typeface="IBM Plex Sans Arabic Medium"/>
                  <a:ea typeface="IBM Plex Sans Arabic Medium"/>
                  <a:cs typeface="IBM Plex Sans Arabic Medium"/>
                  <a:sym typeface="IBM Plex Sans Arabic Medium"/>
                </a:rPr>
                <a:t>Text</a:t>
              </a:r>
              <a:endParaRPr sz="1512">
                <a:solidFill>
                  <a:schemeClr val="lt1"/>
                </a:solidFill>
                <a:latin typeface="IBM Plex Sans Arabic"/>
                <a:ea typeface="IBM Plex Sans Arabic"/>
                <a:cs typeface="IBM Plex Sans Arabic"/>
                <a:sym typeface="IBM Plex Sans Arabic"/>
              </a:endParaRPr>
            </a:p>
          </p:txBody>
        </p:sp>
        <p:sp>
          <p:nvSpPr>
            <p:cNvPr id="270" name="Google Shape;270;p28"/>
            <p:cNvSpPr/>
            <p:nvPr/>
          </p:nvSpPr>
          <p:spPr>
            <a:xfrm>
              <a:off x="7566800" y="2537550"/>
              <a:ext cx="277800" cy="277800"/>
            </a:xfrm>
            <a:prstGeom prst="donut">
              <a:avLst>
                <a:gd name="adj" fmla="val 37620"/>
              </a:avLst>
            </a:prstGeom>
            <a:solidFill>
              <a:srgbClr val="CCD891"/>
            </a:solidFill>
            <a:ln w="10275" cap="flat" cmpd="sng">
              <a:solidFill>
                <a:schemeClr val="lt1"/>
              </a:solidFill>
              <a:prstDash val="solid"/>
              <a:round/>
              <a:headEnd type="none" w="sm" len="sm"/>
              <a:tailEnd type="none" w="sm" len="sm"/>
            </a:ln>
          </p:spPr>
          <p:txBody>
            <a:bodyPr spcFirstLastPara="1" wrap="square" lIns="98750" tIns="98750" rIns="98750" bIns="98750" anchor="ctr" anchorCtr="0">
              <a:noAutofit/>
            </a:bodyPr>
            <a:lstStyle/>
            <a:p>
              <a:pPr marL="0" lvl="0" indent="0" algn="ctr" rtl="0">
                <a:spcBef>
                  <a:spcPts val="0"/>
                </a:spcBef>
                <a:spcAft>
                  <a:spcPts val="0"/>
                </a:spcAft>
                <a:buNone/>
              </a:pPr>
              <a:endParaRPr sz="1512"/>
            </a:p>
          </p:txBody>
        </p:sp>
        <p:cxnSp>
          <p:nvCxnSpPr>
            <p:cNvPr id="271" name="Google Shape;271;p28"/>
            <p:cNvCxnSpPr/>
            <p:nvPr/>
          </p:nvCxnSpPr>
          <p:spPr>
            <a:xfrm>
              <a:off x="7705700" y="2854450"/>
              <a:ext cx="0" cy="317400"/>
            </a:xfrm>
            <a:prstGeom prst="straightConnector1">
              <a:avLst/>
            </a:prstGeom>
            <a:noFill/>
            <a:ln w="20575" cap="flat" cmpd="sng">
              <a:solidFill>
                <a:schemeClr val="lt1"/>
              </a:solidFill>
              <a:prstDash val="dot"/>
              <a:round/>
              <a:headEnd type="none" w="med" len="med"/>
              <a:tailEnd type="none" w="med" len="med"/>
            </a:ln>
          </p:spPr>
        </p:cxnSp>
      </p:grpSp>
      <p:grpSp>
        <p:nvGrpSpPr>
          <p:cNvPr id="272" name="Google Shape;272;p28"/>
          <p:cNvGrpSpPr/>
          <p:nvPr/>
        </p:nvGrpSpPr>
        <p:grpSpPr>
          <a:xfrm>
            <a:off x="2888167" y="2537550"/>
            <a:ext cx="1240200" cy="1066600"/>
            <a:chOff x="7085600" y="2537550"/>
            <a:chExt cx="1240200" cy="1066600"/>
          </a:xfrm>
        </p:grpSpPr>
        <p:sp>
          <p:nvSpPr>
            <p:cNvPr id="273" name="Google Shape;273;p28"/>
            <p:cNvSpPr txBox="1"/>
            <p:nvPr/>
          </p:nvSpPr>
          <p:spPr>
            <a:xfrm>
              <a:off x="7085600" y="3171850"/>
              <a:ext cx="1240200" cy="432300"/>
            </a:xfrm>
            <a:prstGeom prst="rect">
              <a:avLst/>
            </a:prstGeom>
            <a:noFill/>
            <a:ln w="9525" cap="flat" cmpd="sng">
              <a:solidFill>
                <a:schemeClr val="lt1"/>
              </a:solidFill>
              <a:prstDash val="solid"/>
              <a:round/>
              <a:headEnd type="none" w="sm" len="sm"/>
              <a:tailEnd type="none" w="sm" len="sm"/>
            </a:ln>
          </p:spPr>
          <p:txBody>
            <a:bodyPr spcFirstLastPara="1" wrap="square" lIns="98750" tIns="98750" rIns="98750" bIns="98750" anchor="t" anchorCtr="0">
              <a:spAutoFit/>
            </a:bodyPr>
            <a:lstStyle/>
            <a:p>
              <a:pPr marL="0" lvl="0" indent="0" algn="ctr" rtl="0">
                <a:lnSpc>
                  <a:spcPct val="115000"/>
                </a:lnSpc>
                <a:spcBef>
                  <a:spcPts val="0"/>
                </a:spcBef>
                <a:spcAft>
                  <a:spcPts val="0"/>
                </a:spcAft>
                <a:buClr>
                  <a:schemeClr val="dk1"/>
                </a:buClr>
                <a:buSzPts val="1188"/>
                <a:buFont typeface="Arial"/>
                <a:buNone/>
              </a:pPr>
              <a:r>
                <a:rPr lang="ar" sz="1512">
                  <a:solidFill>
                    <a:schemeClr val="lt1"/>
                  </a:solidFill>
                  <a:latin typeface="IBM Plex Sans Arabic Medium"/>
                  <a:ea typeface="IBM Plex Sans Arabic Medium"/>
                  <a:cs typeface="IBM Plex Sans Arabic Medium"/>
                  <a:sym typeface="IBM Plex Sans Arabic Medium"/>
                </a:rPr>
                <a:t>Text</a:t>
              </a:r>
              <a:endParaRPr sz="1512">
                <a:solidFill>
                  <a:schemeClr val="lt1"/>
                </a:solidFill>
                <a:latin typeface="IBM Plex Sans Arabic"/>
                <a:ea typeface="IBM Plex Sans Arabic"/>
                <a:cs typeface="IBM Plex Sans Arabic"/>
                <a:sym typeface="IBM Plex Sans Arabic"/>
              </a:endParaRPr>
            </a:p>
          </p:txBody>
        </p:sp>
        <p:sp>
          <p:nvSpPr>
            <p:cNvPr id="274" name="Google Shape;274;p28"/>
            <p:cNvSpPr/>
            <p:nvPr/>
          </p:nvSpPr>
          <p:spPr>
            <a:xfrm>
              <a:off x="7566800" y="2537550"/>
              <a:ext cx="277800" cy="277800"/>
            </a:xfrm>
            <a:prstGeom prst="donut">
              <a:avLst>
                <a:gd name="adj" fmla="val 37620"/>
              </a:avLst>
            </a:prstGeom>
            <a:solidFill>
              <a:srgbClr val="CCD891"/>
            </a:solidFill>
            <a:ln w="10275" cap="flat" cmpd="sng">
              <a:solidFill>
                <a:schemeClr val="lt1"/>
              </a:solidFill>
              <a:prstDash val="solid"/>
              <a:round/>
              <a:headEnd type="none" w="sm" len="sm"/>
              <a:tailEnd type="none" w="sm" len="sm"/>
            </a:ln>
          </p:spPr>
          <p:txBody>
            <a:bodyPr spcFirstLastPara="1" wrap="square" lIns="98750" tIns="98750" rIns="98750" bIns="98750" anchor="ctr" anchorCtr="0">
              <a:noAutofit/>
            </a:bodyPr>
            <a:lstStyle/>
            <a:p>
              <a:pPr marL="0" lvl="0" indent="0" algn="ctr" rtl="0">
                <a:spcBef>
                  <a:spcPts val="0"/>
                </a:spcBef>
                <a:spcAft>
                  <a:spcPts val="0"/>
                </a:spcAft>
                <a:buNone/>
              </a:pPr>
              <a:endParaRPr sz="1512"/>
            </a:p>
          </p:txBody>
        </p:sp>
        <p:cxnSp>
          <p:nvCxnSpPr>
            <p:cNvPr id="275" name="Google Shape;275;p28"/>
            <p:cNvCxnSpPr/>
            <p:nvPr/>
          </p:nvCxnSpPr>
          <p:spPr>
            <a:xfrm>
              <a:off x="7705700" y="2854450"/>
              <a:ext cx="0" cy="317400"/>
            </a:xfrm>
            <a:prstGeom prst="straightConnector1">
              <a:avLst/>
            </a:prstGeom>
            <a:noFill/>
            <a:ln w="20575" cap="flat" cmpd="sng">
              <a:solidFill>
                <a:schemeClr val="lt1"/>
              </a:solidFill>
              <a:prstDash val="dot"/>
              <a:round/>
              <a:headEnd type="none" w="med" len="med"/>
              <a:tailEnd type="none" w="med" len="med"/>
            </a:ln>
          </p:spPr>
        </p:cxnSp>
      </p:grpSp>
      <p:grpSp>
        <p:nvGrpSpPr>
          <p:cNvPr id="276" name="Google Shape;276;p28"/>
          <p:cNvGrpSpPr/>
          <p:nvPr/>
        </p:nvGrpSpPr>
        <p:grpSpPr>
          <a:xfrm>
            <a:off x="789450" y="2537550"/>
            <a:ext cx="1240200" cy="1066600"/>
            <a:chOff x="7085600" y="2537550"/>
            <a:chExt cx="1240200" cy="1066600"/>
          </a:xfrm>
        </p:grpSpPr>
        <p:sp>
          <p:nvSpPr>
            <p:cNvPr id="277" name="Google Shape;277;p28"/>
            <p:cNvSpPr txBox="1"/>
            <p:nvPr/>
          </p:nvSpPr>
          <p:spPr>
            <a:xfrm>
              <a:off x="7085600" y="3171850"/>
              <a:ext cx="1240200" cy="432300"/>
            </a:xfrm>
            <a:prstGeom prst="rect">
              <a:avLst/>
            </a:prstGeom>
            <a:noFill/>
            <a:ln w="9525" cap="flat" cmpd="sng">
              <a:solidFill>
                <a:schemeClr val="lt1"/>
              </a:solidFill>
              <a:prstDash val="solid"/>
              <a:round/>
              <a:headEnd type="none" w="sm" len="sm"/>
              <a:tailEnd type="none" w="sm" len="sm"/>
            </a:ln>
          </p:spPr>
          <p:txBody>
            <a:bodyPr spcFirstLastPara="1" wrap="square" lIns="98750" tIns="98750" rIns="98750" bIns="98750" anchor="t" anchorCtr="0">
              <a:spAutoFit/>
            </a:bodyPr>
            <a:lstStyle/>
            <a:p>
              <a:pPr marL="0" lvl="0" indent="0" algn="ctr" rtl="0">
                <a:lnSpc>
                  <a:spcPct val="115000"/>
                </a:lnSpc>
                <a:spcBef>
                  <a:spcPts val="0"/>
                </a:spcBef>
                <a:spcAft>
                  <a:spcPts val="0"/>
                </a:spcAft>
                <a:buClr>
                  <a:schemeClr val="dk1"/>
                </a:buClr>
                <a:buSzPts val="1188"/>
                <a:buFont typeface="Arial"/>
                <a:buNone/>
              </a:pPr>
              <a:r>
                <a:rPr lang="ar" sz="1512">
                  <a:solidFill>
                    <a:schemeClr val="lt1"/>
                  </a:solidFill>
                  <a:latin typeface="IBM Plex Sans Arabic Medium"/>
                  <a:ea typeface="IBM Plex Sans Arabic Medium"/>
                  <a:cs typeface="IBM Plex Sans Arabic Medium"/>
                  <a:sym typeface="IBM Plex Sans Arabic Medium"/>
                </a:rPr>
                <a:t>Text</a:t>
              </a:r>
              <a:endParaRPr sz="1512">
                <a:solidFill>
                  <a:schemeClr val="lt1"/>
                </a:solidFill>
                <a:latin typeface="IBM Plex Sans Arabic"/>
                <a:ea typeface="IBM Plex Sans Arabic"/>
                <a:cs typeface="IBM Plex Sans Arabic"/>
                <a:sym typeface="IBM Plex Sans Arabic"/>
              </a:endParaRPr>
            </a:p>
          </p:txBody>
        </p:sp>
        <p:sp>
          <p:nvSpPr>
            <p:cNvPr id="278" name="Google Shape;278;p28"/>
            <p:cNvSpPr/>
            <p:nvPr/>
          </p:nvSpPr>
          <p:spPr>
            <a:xfrm>
              <a:off x="7566800" y="2537550"/>
              <a:ext cx="277800" cy="277800"/>
            </a:xfrm>
            <a:prstGeom prst="donut">
              <a:avLst>
                <a:gd name="adj" fmla="val 37620"/>
              </a:avLst>
            </a:prstGeom>
            <a:solidFill>
              <a:srgbClr val="CCD891"/>
            </a:solidFill>
            <a:ln w="10275" cap="flat" cmpd="sng">
              <a:solidFill>
                <a:schemeClr val="lt1"/>
              </a:solidFill>
              <a:prstDash val="solid"/>
              <a:round/>
              <a:headEnd type="none" w="sm" len="sm"/>
              <a:tailEnd type="none" w="sm" len="sm"/>
            </a:ln>
          </p:spPr>
          <p:txBody>
            <a:bodyPr spcFirstLastPara="1" wrap="square" lIns="98750" tIns="98750" rIns="98750" bIns="98750" anchor="ctr" anchorCtr="0">
              <a:noAutofit/>
            </a:bodyPr>
            <a:lstStyle/>
            <a:p>
              <a:pPr marL="0" lvl="0" indent="0" algn="ctr" rtl="0">
                <a:spcBef>
                  <a:spcPts val="0"/>
                </a:spcBef>
                <a:spcAft>
                  <a:spcPts val="0"/>
                </a:spcAft>
                <a:buNone/>
              </a:pPr>
              <a:endParaRPr sz="1512"/>
            </a:p>
          </p:txBody>
        </p:sp>
        <p:cxnSp>
          <p:nvCxnSpPr>
            <p:cNvPr id="279" name="Google Shape;279;p28"/>
            <p:cNvCxnSpPr/>
            <p:nvPr/>
          </p:nvCxnSpPr>
          <p:spPr>
            <a:xfrm>
              <a:off x="7705700" y="2854450"/>
              <a:ext cx="0" cy="317400"/>
            </a:xfrm>
            <a:prstGeom prst="straightConnector1">
              <a:avLst/>
            </a:prstGeom>
            <a:noFill/>
            <a:ln w="20575" cap="flat" cmpd="sng">
              <a:solidFill>
                <a:schemeClr val="lt1"/>
              </a:solidFill>
              <a:prstDash val="dot"/>
              <a:round/>
              <a:headEnd type="none" w="med" len="med"/>
              <a:tailEnd type="none" w="med" len="med"/>
            </a:ln>
          </p:spPr>
        </p:cxnSp>
      </p:grpSp>
      <p:sp>
        <p:nvSpPr>
          <p:cNvPr id="280" name="Google Shape;280;p28"/>
          <p:cNvSpPr txBox="1"/>
          <p:nvPr/>
        </p:nvSpPr>
        <p:spPr>
          <a:xfrm>
            <a:off x="2573850" y="844849"/>
            <a:ext cx="3996300" cy="562800"/>
          </a:xfrm>
          <a:prstGeom prst="rect">
            <a:avLst/>
          </a:prstGeom>
          <a:noFill/>
          <a:ln>
            <a:noFill/>
          </a:ln>
        </p:spPr>
        <p:txBody>
          <a:bodyPr spcFirstLastPara="1" wrap="square" lIns="98750" tIns="98750" rIns="98750" bIns="98750" anchor="t" anchorCtr="0">
            <a:noAutofit/>
          </a:bodyPr>
          <a:lstStyle/>
          <a:p>
            <a:pPr marL="0" lvl="0" indent="0" algn="ctr" rtl="0">
              <a:spcBef>
                <a:spcPts val="0"/>
              </a:spcBef>
              <a:spcAft>
                <a:spcPts val="0"/>
              </a:spcAft>
              <a:buNone/>
            </a:pPr>
            <a:r>
              <a:rPr lang="ar" sz="2700" b="1">
                <a:solidFill>
                  <a:srgbClr val="FF7300"/>
                </a:solidFill>
                <a:latin typeface="IBM Plex Sans"/>
                <a:ea typeface="IBM Plex Sans"/>
                <a:cs typeface="IBM Plex Sans"/>
                <a:sym typeface="IBM Plex Sans"/>
              </a:rPr>
              <a:t>Timeline</a:t>
            </a:r>
            <a:endParaRPr sz="2700" b="1">
              <a:solidFill>
                <a:srgbClr val="FF7300"/>
              </a:solidFill>
              <a:latin typeface="IBM Plex Sans"/>
              <a:ea typeface="IBM Plex Sans"/>
              <a:cs typeface="IBM Plex Sans"/>
              <a:sym typeface="IBM Plex Sans"/>
            </a:endParaRPr>
          </a:p>
        </p:txBody>
      </p:sp>
      <p:sp>
        <p:nvSpPr>
          <p:cNvPr id="2" name="Google Shape;125;p18">
            <a:extLst>
              <a:ext uri="{FF2B5EF4-FFF2-40B4-BE49-F238E27FC236}">
                <a16:creationId xmlns:a16="http://schemas.microsoft.com/office/drawing/2014/main" id="{3EA0C950-2C1A-670D-B291-1F45F6F11723}"/>
              </a:ext>
            </a:extLst>
          </p:cNvPr>
          <p:cNvSpPr txBox="1"/>
          <p:nvPr/>
        </p:nvSpPr>
        <p:spPr>
          <a:xfrm>
            <a:off x="838193" y="405865"/>
            <a:ext cx="735000" cy="313800"/>
          </a:xfrm>
          <a:prstGeom prst="rect">
            <a:avLst/>
          </a:prstGeom>
          <a:solidFill>
            <a:srgbClr val="C00000"/>
          </a:solidFill>
          <a:ln>
            <a:noFill/>
          </a:ln>
        </p:spPr>
        <p:txBody>
          <a:bodyPr spcFirstLastPara="1" wrap="square" lIns="91025" tIns="91025" rIns="91025" bIns="91025" anchor="ctr" anchorCtr="0">
            <a:noAutofit/>
          </a:bodyPr>
          <a:lstStyle/>
          <a:p>
            <a:pPr marL="0" lvl="0" indent="0" algn="ctr" rtl="0">
              <a:spcBef>
                <a:spcPts val="0"/>
              </a:spcBef>
              <a:spcAft>
                <a:spcPts val="0"/>
              </a:spcAft>
              <a:buNone/>
            </a:pPr>
            <a:r>
              <a:rPr lang="ar-SA" sz="1692" dirty="0">
                <a:solidFill>
                  <a:srgbClr val="FFFFFF"/>
                </a:solidFill>
                <a:latin typeface="IBM Plex Sans Arabic SemiBold"/>
                <a:ea typeface="IBM Plex Sans Arabic SemiBold"/>
                <a:cs typeface="IBM Plex Sans Arabic SemiBold"/>
                <a:sym typeface="IBM Plex Sans Arabic SemiBold"/>
              </a:rPr>
              <a:t>مها</a:t>
            </a:r>
            <a:endParaRPr sz="1692" dirty="0">
              <a:solidFill>
                <a:srgbClr val="FFFFFF"/>
              </a:solidFill>
              <a:latin typeface="IBM Plex Sans Arabic SemiBold"/>
              <a:ea typeface="IBM Plex Sans Arabic SemiBold"/>
              <a:cs typeface="IBM Plex Sans Arabic SemiBold"/>
              <a:sym typeface="IBM Plex Sans Arabic SemiBo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7"/>
          <p:cNvSpPr txBox="1"/>
          <p:nvPr/>
        </p:nvSpPr>
        <p:spPr>
          <a:xfrm>
            <a:off x="802214" y="1694672"/>
            <a:ext cx="7657800" cy="3034800"/>
          </a:xfrm>
          <a:prstGeom prst="rect">
            <a:avLst/>
          </a:prstGeom>
          <a:noFill/>
          <a:ln>
            <a:noFill/>
          </a:ln>
        </p:spPr>
        <p:txBody>
          <a:bodyPr spcFirstLastPara="1" wrap="square" lIns="91700" tIns="91700" rIns="91700" bIns="91700" anchor="t" anchorCtr="0">
            <a:noAutofit/>
          </a:bodyPr>
          <a:lstStyle/>
          <a:p>
            <a:pPr marL="463020" lvl="0" indent="-326004" algn="r" rtl="1">
              <a:lnSpc>
                <a:spcPct val="115000"/>
              </a:lnSpc>
              <a:spcBef>
                <a:spcPts val="1190"/>
              </a:spcBef>
              <a:spcAft>
                <a:spcPts val="0"/>
              </a:spcAft>
              <a:buClr>
                <a:schemeClr val="lt1"/>
              </a:buClr>
              <a:buSzPts val="1414"/>
              <a:buChar char="●"/>
            </a:pPr>
            <a:r>
              <a:rPr lang="ar" sz="1413" b="1">
                <a:solidFill>
                  <a:schemeClr val="lt1"/>
                </a:solidFill>
                <a:latin typeface="IBM Plex Sans Arabic"/>
                <a:ea typeface="IBM Plex Sans Arabic"/>
                <a:cs typeface="IBM Plex Sans Arabic"/>
                <a:sym typeface="IBM Plex Sans Arabic"/>
              </a:rPr>
              <a:t>إدارة الوقت: </a:t>
            </a:r>
            <a:r>
              <a:rPr lang="ar" sz="1413">
                <a:solidFill>
                  <a:schemeClr val="lt1"/>
                </a:solidFill>
                <a:latin typeface="IBM Plex Sans Arabic"/>
                <a:ea typeface="IBM Plex Sans Arabic"/>
                <a:cs typeface="IBM Plex Sans Arabic"/>
                <a:sym typeface="IBM Plex Sans Arabic"/>
              </a:rPr>
              <a:t>خمس دقائق تمر بسرعة! ركّز على الجوانب التي تضيف أكبر قيمة لفكرتك للفوز في المسابقة. لا يوجد حد لعدد الشرائح أو لما يمكنك تقديمه (قم بتنظيم عرضك التقديمي بوضوح).</a:t>
            </a:r>
            <a:endParaRPr sz="1413">
              <a:solidFill>
                <a:schemeClr val="lt1"/>
              </a:solidFill>
              <a:latin typeface="IBM Plex Sans Arabic"/>
              <a:ea typeface="IBM Plex Sans Arabic"/>
              <a:cs typeface="IBM Plex Sans Arabic"/>
              <a:sym typeface="IBM Plex Sans Arabic"/>
            </a:endParaRPr>
          </a:p>
          <a:p>
            <a:pPr marL="463020" lvl="0" indent="-326004" algn="r" rtl="1">
              <a:lnSpc>
                <a:spcPct val="115000"/>
              </a:lnSpc>
              <a:spcBef>
                <a:spcPts val="0"/>
              </a:spcBef>
              <a:spcAft>
                <a:spcPts val="0"/>
              </a:spcAft>
              <a:buClr>
                <a:schemeClr val="lt1"/>
              </a:buClr>
              <a:buSzPts val="1414"/>
              <a:buChar char="●"/>
            </a:pPr>
            <a:r>
              <a:rPr lang="ar" sz="1413" b="1">
                <a:solidFill>
                  <a:schemeClr val="lt1"/>
                </a:solidFill>
                <a:latin typeface="IBM Plex Sans Arabic"/>
                <a:ea typeface="IBM Plex Sans Arabic"/>
                <a:cs typeface="IBM Plex Sans Arabic"/>
                <a:sym typeface="IBM Plex Sans Arabic"/>
              </a:rPr>
              <a:t>الصورة بألف كلمة:</a:t>
            </a:r>
            <a:r>
              <a:rPr lang="ar" sz="1413">
                <a:solidFill>
                  <a:schemeClr val="lt1"/>
                </a:solidFill>
                <a:latin typeface="IBM Plex Sans Arabic"/>
                <a:ea typeface="IBM Plex Sans Arabic"/>
                <a:cs typeface="IBM Plex Sans Arabic"/>
                <a:sym typeface="IBM Plex Sans Arabic"/>
              </a:rPr>
              <a:t> استخدم 1-2 شرائح/عروض توضيحية (تجنب التكدس بالمعلومات).</a:t>
            </a:r>
            <a:endParaRPr sz="1413">
              <a:solidFill>
                <a:schemeClr val="lt1"/>
              </a:solidFill>
              <a:latin typeface="IBM Plex Sans Arabic"/>
              <a:ea typeface="IBM Plex Sans Arabic"/>
              <a:cs typeface="IBM Plex Sans Arabic"/>
              <a:sym typeface="IBM Plex Sans Arabic"/>
            </a:endParaRPr>
          </a:p>
          <a:p>
            <a:pPr marL="463020" lvl="0" indent="-326004" algn="r" rtl="1">
              <a:lnSpc>
                <a:spcPct val="115000"/>
              </a:lnSpc>
              <a:spcBef>
                <a:spcPts val="0"/>
              </a:spcBef>
              <a:spcAft>
                <a:spcPts val="0"/>
              </a:spcAft>
              <a:buClr>
                <a:schemeClr val="lt1"/>
              </a:buClr>
              <a:buSzPts val="1414"/>
              <a:buChar char="●"/>
            </a:pPr>
            <a:r>
              <a:rPr lang="ar" sz="1413" b="1">
                <a:solidFill>
                  <a:schemeClr val="lt1"/>
                </a:solidFill>
                <a:latin typeface="IBM Plex Sans Arabic"/>
                <a:ea typeface="IBM Plex Sans Arabic"/>
                <a:cs typeface="IBM Plex Sans Arabic"/>
                <a:sym typeface="IBM Plex Sans Arabic"/>
              </a:rPr>
              <a:t>تفادي المشكلات التقنية:</a:t>
            </a:r>
            <a:r>
              <a:rPr lang="ar" sz="1413">
                <a:solidFill>
                  <a:schemeClr val="lt1"/>
                </a:solidFill>
                <a:latin typeface="IBM Plex Sans Arabic"/>
                <a:ea typeface="IBM Plex Sans Arabic"/>
                <a:cs typeface="IBM Plex Sans Arabic"/>
                <a:sym typeface="IBM Plex Sans Arabic"/>
              </a:rPr>
              <a:t> تأكد من عدم مواجهة تحديات تقنية أثناء الجلسة عبر الإنترنت (اختبر الميكروفون، الكاميرا، السماعات، إلخ).</a:t>
            </a:r>
            <a:endParaRPr sz="1413">
              <a:solidFill>
                <a:schemeClr val="lt1"/>
              </a:solidFill>
              <a:latin typeface="IBM Plex Sans Arabic"/>
              <a:ea typeface="IBM Plex Sans Arabic"/>
              <a:cs typeface="IBM Plex Sans Arabic"/>
              <a:sym typeface="IBM Plex Sans Arabic"/>
            </a:endParaRPr>
          </a:p>
          <a:p>
            <a:pPr marL="463020" lvl="0" indent="-326004" algn="r" rtl="1">
              <a:lnSpc>
                <a:spcPct val="115000"/>
              </a:lnSpc>
              <a:spcBef>
                <a:spcPts val="0"/>
              </a:spcBef>
              <a:spcAft>
                <a:spcPts val="0"/>
              </a:spcAft>
              <a:buClr>
                <a:schemeClr val="lt1"/>
              </a:buClr>
              <a:buSzPts val="1414"/>
              <a:buChar char="●"/>
            </a:pPr>
            <a:r>
              <a:rPr lang="ar" sz="1413" b="1">
                <a:solidFill>
                  <a:schemeClr val="lt1"/>
                </a:solidFill>
                <a:latin typeface="IBM Plex Sans Arabic"/>
                <a:ea typeface="IBM Plex Sans Arabic"/>
                <a:cs typeface="IBM Plex Sans Arabic"/>
                <a:sym typeface="IBM Plex Sans Arabic"/>
              </a:rPr>
              <a:t>الإفصاح عن النماذج الخارجية</a:t>
            </a:r>
            <a:r>
              <a:rPr lang="ar" sz="1413">
                <a:solidFill>
                  <a:schemeClr val="lt1"/>
                </a:solidFill>
                <a:latin typeface="IBM Plex Sans Arabic"/>
                <a:ea typeface="IBM Plex Sans Arabic"/>
                <a:cs typeface="IBM Plex Sans Arabic"/>
                <a:sym typeface="IBM Plex Sans Arabic"/>
              </a:rPr>
              <a:t>: إذا كنت تستخدم نموذجًا مُدرَّبًا مسبقًا، تأكد من توضيح ذلك.</a:t>
            </a:r>
            <a:endParaRPr sz="1413">
              <a:solidFill>
                <a:schemeClr val="lt1"/>
              </a:solidFill>
              <a:latin typeface="IBM Plex Sans Arabic"/>
              <a:ea typeface="IBM Plex Sans Arabic"/>
              <a:cs typeface="IBM Plex Sans Arabic"/>
              <a:sym typeface="IBM Plex Sans Arabic"/>
            </a:endParaRPr>
          </a:p>
          <a:p>
            <a:pPr marL="463020" lvl="0" indent="-326004" algn="r" rtl="1">
              <a:lnSpc>
                <a:spcPct val="115000"/>
              </a:lnSpc>
              <a:spcBef>
                <a:spcPts val="0"/>
              </a:spcBef>
              <a:spcAft>
                <a:spcPts val="0"/>
              </a:spcAft>
              <a:buClr>
                <a:schemeClr val="lt1"/>
              </a:buClr>
              <a:buSzPts val="1414"/>
              <a:buChar char="●"/>
            </a:pPr>
            <a:r>
              <a:rPr lang="ar" sz="1413" b="1">
                <a:solidFill>
                  <a:schemeClr val="lt1"/>
                </a:solidFill>
                <a:latin typeface="IBM Plex Sans Arabic"/>
                <a:ea typeface="IBM Plex Sans Arabic"/>
                <a:cs typeface="IBM Plex Sans Arabic"/>
                <a:sym typeface="IBM Plex Sans Arabic"/>
              </a:rPr>
              <a:t>المصداقية</a:t>
            </a:r>
            <a:r>
              <a:rPr lang="ar" sz="1413">
                <a:solidFill>
                  <a:schemeClr val="lt1"/>
                </a:solidFill>
                <a:latin typeface="IBM Plex Sans Arabic"/>
                <a:ea typeface="IBM Plex Sans Arabic"/>
                <a:cs typeface="IBM Plex Sans Arabic"/>
                <a:sym typeface="IBM Plex Sans Arabic"/>
              </a:rPr>
              <a:t>: لا تدّعي إنجاز شيء لم تقم به.</a:t>
            </a:r>
            <a:endParaRPr sz="1636">
              <a:solidFill>
                <a:schemeClr val="lt1"/>
              </a:solidFill>
              <a:latin typeface="IBM Plex Sans Arabic"/>
              <a:ea typeface="IBM Plex Sans Arabic"/>
              <a:cs typeface="IBM Plex Sans Arabic"/>
              <a:sym typeface="IBM Plex Sans Arabic"/>
            </a:endParaRPr>
          </a:p>
          <a:p>
            <a:pPr marL="463020" lvl="0" indent="-340178" algn="r" rtl="1">
              <a:lnSpc>
                <a:spcPct val="115000"/>
              </a:lnSpc>
              <a:spcBef>
                <a:spcPts val="0"/>
              </a:spcBef>
              <a:spcAft>
                <a:spcPts val="0"/>
              </a:spcAft>
              <a:buClr>
                <a:srgbClr val="CCD891"/>
              </a:buClr>
              <a:buSzPts val="1637"/>
              <a:buFont typeface="IBM Plex Sans Arabic"/>
              <a:buChar char="❏"/>
            </a:pPr>
            <a:r>
              <a:rPr lang="ar" sz="1636" b="1">
                <a:solidFill>
                  <a:srgbClr val="CCD891"/>
                </a:solidFill>
                <a:latin typeface="IBM Plex Sans Arabic"/>
                <a:ea typeface="IBM Plex Sans Arabic"/>
                <a:cs typeface="IBM Plex Sans Arabic"/>
                <a:sym typeface="IBM Plex Sans Arabic"/>
              </a:rPr>
              <a:t> قدّم عرضك التقديمي وبالتوفيق! 🚀</a:t>
            </a:r>
            <a:endParaRPr sz="2827" b="1">
              <a:solidFill>
                <a:srgbClr val="CCD891"/>
              </a:solidFill>
              <a:latin typeface="IBM Plex Sans Arabic"/>
              <a:ea typeface="IBM Plex Sans Arabic"/>
              <a:cs typeface="IBM Plex Sans Arabic"/>
              <a:sym typeface="IBM Plex Sans Arabic"/>
            </a:endParaRPr>
          </a:p>
        </p:txBody>
      </p:sp>
      <p:sp>
        <p:nvSpPr>
          <p:cNvPr id="258" name="Google Shape;258;p27"/>
          <p:cNvSpPr txBox="1"/>
          <p:nvPr/>
        </p:nvSpPr>
        <p:spPr>
          <a:xfrm>
            <a:off x="6092750" y="1162868"/>
            <a:ext cx="2142900" cy="492300"/>
          </a:xfrm>
          <a:prstGeom prst="rect">
            <a:avLst/>
          </a:prstGeom>
          <a:noFill/>
          <a:ln>
            <a:noFill/>
          </a:ln>
        </p:spPr>
        <p:txBody>
          <a:bodyPr spcFirstLastPara="1" wrap="square" lIns="68025" tIns="68025" rIns="68025" bIns="68025" anchor="t" anchorCtr="0">
            <a:spAutoFit/>
          </a:bodyPr>
          <a:lstStyle/>
          <a:p>
            <a:pPr marL="0" lvl="0" indent="0" algn="r" rtl="1">
              <a:lnSpc>
                <a:spcPct val="115000"/>
              </a:lnSpc>
              <a:spcBef>
                <a:spcPts val="1190"/>
              </a:spcBef>
              <a:spcAft>
                <a:spcPts val="1190"/>
              </a:spcAft>
              <a:buNone/>
            </a:pPr>
            <a:r>
              <a:rPr lang="ar" sz="2306" b="1">
                <a:solidFill>
                  <a:srgbClr val="FF7300"/>
                </a:solidFill>
                <a:latin typeface="IBM Plex Sans Arabic"/>
                <a:ea typeface="IBM Plex Sans Arabic"/>
                <a:cs typeface="IBM Plex Sans Arabic"/>
                <a:sym typeface="IBM Plex Sans Arabic"/>
              </a:rPr>
              <a:t>نصائح : </a:t>
            </a:r>
            <a:endParaRPr sz="2306" b="1">
              <a:solidFill>
                <a:srgbClr val="FF7300"/>
              </a:solidFill>
              <a:latin typeface="IBM Plex Sans Arabic"/>
              <a:ea typeface="IBM Plex Sans Arabic"/>
              <a:cs typeface="IBM Plex Sans Arabic"/>
              <a:sym typeface="IBM Plex Sans Arabic"/>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9"/>
          <p:cNvSpPr txBox="1"/>
          <p:nvPr/>
        </p:nvSpPr>
        <p:spPr>
          <a:xfrm>
            <a:off x="677429" y="1576507"/>
            <a:ext cx="4372200" cy="2188200"/>
          </a:xfrm>
          <a:prstGeom prst="rect">
            <a:avLst/>
          </a:prstGeom>
          <a:noFill/>
          <a:ln>
            <a:noFill/>
          </a:ln>
        </p:spPr>
        <p:txBody>
          <a:bodyPr spcFirstLastPara="1" wrap="square" lIns="98750" tIns="98750" rIns="98750" bIns="98750" anchor="b" anchorCtr="0">
            <a:noAutofit/>
          </a:bodyPr>
          <a:lstStyle/>
          <a:p>
            <a:pPr marL="0" lvl="0" indent="0" algn="l" rtl="0">
              <a:spcBef>
                <a:spcPts val="0"/>
              </a:spcBef>
              <a:spcAft>
                <a:spcPts val="0"/>
              </a:spcAft>
              <a:buNone/>
            </a:pPr>
            <a:r>
              <a:rPr lang="ar-SA" sz="5941" b="1" dirty="0">
                <a:solidFill>
                  <a:schemeClr val="lt1"/>
                </a:solidFill>
                <a:latin typeface="IBM Plex Sans Arabic"/>
                <a:ea typeface="IBM Plex Sans Arabic"/>
                <a:cs typeface="IBM Plex Sans Arabic"/>
                <a:sym typeface="IBM Plex Sans Arabic"/>
              </a:rPr>
              <a:t>شكرًا لكم</a:t>
            </a:r>
            <a:endParaRPr sz="5941" b="1" dirty="0">
              <a:solidFill>
                <a:schemeClr val="lt1"/>
              </a:solidFill>
              <a:latin typeface="IBM Plex Sans Arabic"/>
              <a:ea typeface="IBM Plex Sans Arabic"/>
              <a:cs typeface="IBM Plex Sans Arabic"/>
              <a:sym typeface="IBM Plex Sans Arabic"/>
            </a:endParaRPr>
          </a:p>
        </p:txBody>
      </p:sp>
      <p:pic>
        <p:nvPicPr>
          <p:cNvPr id="286" name="Google Shape;286;p29" title="Asset 1.png"/>
          <p:cNvPicPr preferRelativeResize="0"/>
          <p:nvPr/>
        </p:nvPicPr>
        <p:blipFill>
          <a:blip r:embed="rId3">
            <a:alphaModFix/>
          </a:blip>
          <a:stretch>
            <a:fillRect/>
          </a:stretch>
        </p:blipFill>
        <p:spPr>
          <a:xfrm>
            <a:off x="6007650" y="4147650"/>
            <a:ext cx="2672865" cy="5364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9"/>
          <p:cNvSpPr txBox="1"/>
          <p:nvPr/>
        </p:nvSpPr>
        <p:spPr>
          <a:xfrm>
            <a:off x="4131831" y="1748707"/>
            <a:ext cx="4548684" cy="1215066"/>
          </a:xfrm>
          <a:prstGeom prst="rect">
            <a:avLst/>
          </a:prstGeom>
          <a:noFill/>
          <a:ln>
            <a:noFill/>
          </a:ln>
        </p:spPr>
        <p:txBody>
          <a:bodyPr spcFirstLastPara="1" wrap="square" lIns="98750" tIns="98750" rIns="98750" bIns="98750" anchor="b" anchorCtr="0">
            <a:noAutofit/>
          </a:bodyPr>
          <a:lstStyle/>
          <a:p>
            <a:pPr lvl="0" algn="r" rtl="1"/>
            <a:r>
              <a:rPr lang="ar-SA" sz="5941" b="1" dirty="0">
                <a:solidFill>
                  <a:srgbClr val="FF7300"/>
                </a:solidFill>
                <a:latin typeface="IBM Plex Sans Arabic"/>
                <a:ea typeface="IBM Plex Sans Arabic"/>
                <a:cs typeface="IBM Plex Sans Arabic"/>
                <a:sym typeface="IBM Plex Sans Arabic"/>
              </a:rPr>
              <a:t>الملحقات</a:t>
            </a:r>
            <a:endParaRPr sz="5941" b="1" dirty="0">
              <a:solidFill>
                <a:srgbClr val="FF7300"/>
              </a:solidFill>
              <a:latin typeface="IBM Plex Sans Arabic"/>
              <a:ea typeface="IBM Plex Sans Arabic"/>
              <a:cs typeface="IBM Plex Sans Arabic"/>
              <a:sym typeface="IBM Plex Sans Arabic"/>
            </a:endParaRPr>
          </a:p>
        </p:txBody>
      </p:sp>
      <p:pic>
        <p:nvPicPr>
          <p:cNvPr id="286" name="Google Shape;286;p29" title="Asset 1.png"/>
          <p:cNvPicPr preferRelativeResize="0"/>
          <p:nvPr/>
        </p:nvPicPr>
        <p:blipFill>
          <a:blip r:embed="rId3">
            <a:alphaModFix/>
          </a:blip>
          <a:stretch>
            <a:fillRect/>
          </a:stretch>
        </p:blipFill>
        <p:spPr>
          <a:xfrm>
            <a:off x="6007650" y="4147650"/>
            <a:ext cx="2672865" cy="536400"/>
          </a:xfrm>
          <a:prstGeom prst="rect">
            <a:avLst/>
          </a:prstGeom>
          <a:noFill/>
          <a:ln>
            <a:noFill/>
          </a:ln>
        </p:spPr>
      </p:pic>
    </p:spTree>
    <p:extLst>
      <p:ext uri="{BB962C8B-B14F-4D97-AF65-F5344CB8AC3E}">
        <p14:creationId xmlns:p14="http://schemas.microsoft.com/office/powerpoint/2010/main" val="79709901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1" name="Google Shape;101;p17">
            <a:extLst>
              <a:ext uri="{FF2B5EF4-FFF2-40B4-BE49-F238E27FC236}">
                <a16:creationId xmlns:a16="http://schemas.microsoft.com/office/drawing/2014/main" id="{7224C109-235D-F1F6-8570-1A20E02E1918}"/>
              </a:ext>
            </a:extLst>
          </p:cNvPr>
          <p:cNvSpPr/>
          <p:nvPr/>
        </p:nvSpPr>
        <p:spPr>
          <a:xfrm flipH="1">
            <a:off x="6153168"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algn="ctr" rtl="1">
              <a:buSzPts val="1191"/>
            </a:pPr>
            <a:endParaRPr b="1" dirty="0">
              <a:solidFill>
                <a:schemeClr val="lt1"/>
              </a:solidFill>
              <a:latin typeface="IBM Plex Sans Arabic"/>
              <a:cs typeface="IBM Plex Sans Arabic"/>
              <a:sym typeface="IBM Plex Sans Arabic"/>
            </a:endParaRPr>
          </a:p>
        </p:txBody>
      </p:sp>
      <p:sp>
        <p:nvSpPr>
          <p:cNvPr id="17" name="Google Shape;101;p17">
            <a:extLst>
              <a:ext uri="{FF2B5EF4-FFF2-40B4-BE49-F238E27FC236}">
                <a16:creationId xmlns:a16="http://schemas.microsoft.com/office/drawing/2014/main" id="{7224C109-235D-F1F6-8570-1A20E02E1918}"/>
              </a:ext>
            </a:extLst>
          </p:cNvPr>
          <p:cNvSpPr/>
          <p:nvPr/>
        </p:nvSpPr>
        <p:spPr>
          <a:xfrm flipH="1">
            <a:off x="3142747"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endParaRPr b="1" dirty="0">
              <a:solidFill>
                <a:schemeClr val="lt1"/>
              </a:solidFill>
              <a:latin typeface="IBM Plex Sans Arabic"/>
              <a:cs typeface="IBM Plex Sans Arabic"/>
              <a:sym typeface="IBM Plex Sans Arabic"/>
            </a:endParaRPr>
          </a:p>
        </p:txBody>
      </p:sp>
      <p:sp>
        <p:nvSpPr>
          <p:cNvPr id="18" name="Google Shape;101;p17">
            <a:extLst>
              <a:ext uri="{FF2B5EF4-FFF2-40B4-BE49-F238E27FC236}">
                <a16:creationId xmlns:a16="http://schemas.microsoft.com/office/drawing/2014/main" id="{7224C109-235D-F1F6-8570-1A20E02E1918}"/>
              </a:ext>
            </a:extLst>
          </p:cNvPr>
          <p:cNvSpPr/>
          <p:nvPr/>
        </p:nvSpPr>
        <p:spPr>
          <a:xfrm flipH="1">
            <a:off x="132326"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endParaRPr b="1" dirty="0">
              <a:solidFill>
                <a:schemeClr val="lt1"/>
              </a:solidFill>
              <a:latin typeface="IBM Plex Sans Arabic"/>
              <a:cs typeface="IBM Plex Sans Arabic"/>
              <a:sym typeface="IBM Plex Sans Arabic"/>
            </a:endParaRPr>
          </a:p>
        </p:txBody>
      </p:sp>
      <p:sp>
        <p:nvSpPr>
          <p:cNvPr id="4" name="Google Shape;84;p16">
            <a:extLst>
              <a:ext uri="{FF2B5EF4-FFF2-40B4-BE49-F238E27FC236}">
                <a16:creationId xmlns:a16="http://schemas.microsoft.com/office/drawing/2014/main" id="{2477792D-E57C-BB5F-6C0E-4336A9237AF7}"/>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dirty="0" smtClean="0">
                <a:solidFill>
                  <a:srgbClr val="FF7300"/>
                </a:solidFill>
                <a:latin typeface="IBM Plex Sans Arabic"/>
                <a:ea typeface="IBM Plex Sans Arabic"/>
                <a:cs typeface="IBM Plex Sans Arabic"/>
                <a:sym typeface="IBM Plex Sans Arabic"/>
              </a:rPr>
              <a:t>فريق العمل</a:t>
            </a:r>
            <a:endParaRPr lang="ar-SA" sz="2678" b="1" dirty="0">
              <a:solidFill>
                <a:srgbClr val="FF7300"/>
              </a:solidFill>
              <a:latin typeface="IBM Plex Sans Arabic"/>
              <a:ea typeface="IBM Plex Sans Arabic"/>
              <a:cs typeface="IBM Plex Sans Arabic"/>
              <a:sym typeface="IBM Plex Sans Arabic"/>
            </a:endParaRPr>
          </a:p>
        </p:txBody>
      </p:sp>
      <p:sp>
        <p:nvSpPr>
          <p:cNvPr id="5" name="Google Shape;103;p17">
            <a:extLst>
              <a:ext uri="{FF2B5EF4-FFF2-40B4-BE49-F238E27FC236}">
                <a16:creationId xmlns:a16="http://schemas.microsoft.com/office/drawing/2014/main" id="{57902EC9-7269-37C2-50C8-1813EA78EA49}"/>
              </a:ext>
            </a:extLst>
          </p:cNvPr>
          <p:cNvSpPr/>
          <p:nvPr/>
        </p:nvSpPr>
        <p:spPr>
          <a:xfrm flipH="1">
            <a:off x="300349" y="705708"/>
            <a:ext cx="8613525" cy="767417"/>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endParaRPr lang="ar-SA" sz="1563" b="1" dirty="0">
              <a:solidFill>
                <a:schemeClr val="lt1"/>
              </a:solidFill>
              <a:latin typeface="IBM Plex Sans Arabic"/>
              <a:ea typeface="IBM Plex Sans Arabic"/>
              <a:cs typeface="IBM Plex Sans Arabic"/>
              <a:sym typeface="IBM Plex Sans Arabic"/>
            </a:endParaRPr>
          </a:p>
        </p:txBody>
      </p:sp>
      <p:sp>
        <p:nvSpPr>
          <p:cNvPr id="6" name="Rectangle 5"/>
          <p:cNvSpPr/>
          <p:nvPr/>
        </p:nvSpPr>
        <p:spPr>
          <a:xfrm>
            <a:off x="2825262" y="832738"/>
            <a:ext cx="6006551" cy="523220"/>
          </a:xfrm>
          <a:prstGeom prst="rect">
            <a:avLst/>
          </a:prstGeom>
        </p:spPr>
        <p:txBody>
          <a:bodyPr wrap="square">
            <a:spAutoFit/>
          </a:bodyPr>
          <a:lstStyle/>
          <a:p>
            <a:pPr lvl="0" algn="r">
              <a:buClrTx/>
              <a:defRPr/>
            </a:pPr>
            <a:r>
              <a:rPr lang="ar-SA" b="1" kern="1200" dirty="0">
                <a:solidFill>
                  <a:srgbClr val="FFC000"/>
                </a:solidFill>
                <a:latin typeface="IBM Plex Sans Arabic" panose="020B0604020202020204" charset="-78"/>
                <a:cs typeface="IBM Plex Sans Arabic" panose="020B0604020202020204" charset="-78"/>
              </a:rPr>
              <a:t>الدكتور / حمد </a:t>
            </a:r>
            <a:r>
              <a:rPr lang="ar-SA" b="1" kern="1200" dirty="0" smtClean="0">
                <a:solidFill>
                  <a:srgbClr val="FFC000"/>
                </a:solidFill>
                <a:latin typeface="IBM Plex Sans Arabic" panose="020B0604020202020204" charset="-78"/>
                <a:cs typeface="IBM Plex Sans Arabic" panose="020B0604020202020204" charset="-78"/>
              </a:rPr>
              <a:t>الذيابي</a:t>
            </a:r>
          </a:p>
          <a:p>
            <a:pPr algn="r">
              <a:buClrTx/>
              <a:defRPr/>
            </a:pPr>
            <a:r>
              <a:rPr lang="ar-SA" dirty="0">
                <a:solidFill>
                  <a:schemeClr val="bg1"/>
                </a:solidFill>
                <a:latin typeface="IBM Plex Sans Arabic" panose="020B0604020202020204" charset="-78"/>
                <a:cs typeface="IBM Plex Sans Arabic" panose="020B0604020202020204" charset="-78"/>
              </a:rPr>
              <a:t>وزارة الداخلية – المديرية العامة للسجون – مدير إدارة الذكاء الإصطناعي                 </a:t>
            </a:r>
            <a:endParaRPr lang="en-SA" kern="1200" dirty="0">
              <a:solidFill>
                <a:schemeClr val="bg1"/>
              </a:solidFill>
              <a:latin typeface="IBM Plex Sans Arabic" panose="020B0604020202020204" charset="-78"/>
              <a:cs typeface="IBM Plex Sans Arabic" panose="020B0604020202020204" charset="-78"/>
            </a:endParaRPr>
          </a:p>
        </p:txBody>
      </p:sp>
      <p:sp>
        <p:nvSpPr>
          <p:cNvPr id="9" name="مربع نص 2"/>
          <p:cNvSpPr txBox="1"/>
          <p:nvPr/>
        </p:nvSpPr>
        <p:spPr>
          <a:xfrm>
            <a:off x="300349" y="827806"/>
            <a:ext cx="3435468" cy="523220"/>
          </a:xfrm>
          <a:prstGeom prst="rect">
            <a:avLst/>
          </a:prstGeom>
        </p:spPr>
        <p:txBody>
          <a:bodyPr wrap="square">
            <a:spAutoFit/>
          </a:bodyPr>
          <a:lstStyle>
            <a:defPPr marR="0" lvl="0" algn="l" rtl="0">
              <a:lnSpc>
                <a:spcPct val="100000"/>
              </a:lnSpc>
              <a:spcBef>
                <a:spcPts val="0"/>
              </a:spcBef>
              <a:spcAft>
                <a:spcPts val="0"/>
              </a:spcAft>
            </a:defPPr>
            <a:lvl1pPr algn="r">
              <a:buClrTx/>
              <a:defRPr b="1" kern="1200">
                <a:solidFill>
                  <a:srgbClr val="073D2F"/>
                </a:solidFill>
                <a:latin typeface="Sakkal Majalla" panose="02000000000000000000" pitchFamily="2" charset="-78"/>
                <a:cs typeface="Sakkal Majalla" panose="02000000000000000000" pitchFamily="2" charset="-78"/>
              </a:defRPr>
            </a:lvl1pPr>
          </a:lstStyle>
          <a:p>
            <a:pPr rtl="1"/>
            <a:r>
              <a:rPr lang="ar-SA" dirty="0">
                <a:solidFill>
                  <a:srgbClr val="FFC000"/>
                </a:solidFill>
                <a:latin typeface="IBM Plex Sans Arabic" panose="020B0604020202020204" charset="-78"/>
                <a:cs typeface="IBM Plex Sans Arabic" panose="020B0604020202020204" charset="-78"/>
              </a:rPr>
              <a:t>ايميل:</a:t>
            </a:r>
            <a:r>
              <a:rPr lang="en-US" b="0" dirty="0" smtClean="0">
                <a:solidFill>
                  <a:schemeClr val="bg1"/>
                </a:solidFill>
                <a:latin typeface="IBM Plex Sans Arabic" panose="020B0604020202020204" charset="-78"/>
                <a:cs typeface="IBM Plex Sans Arabic" panose="020B0604020202020204" charset="-78"/>
              </a:rPr>
              <a:t>dr.hamad.althiapi@gmail.com </a:t>
            </a:r>
            <a:endParaRPr lang="ar-SA" b="0" dirty="0">
              <a:solidFill>
                <a:schemeClr val="bg1"/>
              </a:solidFill>
              <a:latin typeface="IBM Plex Sans Arabic" panose="020B0604020202020204" charset="-78"/>
              <a:cs typeface="IBM Plex Sans Arabic" panose="020B0604020202020204" charset="-78"/>
            </a:endParaRPr>
          </a:p>
          <a:p>
            <a:pPr rtl="1"/>
            <a:r>
              <a:rPr lang="ar-SA" dirty="0">
                <a:solidFill>
                  <a:srgbClr val="FFC000"/>
                </a:solidFill>
                <a:latin typeface="IBM Plex Sans Arabic" panose="020B0604020202020204" charset="-78"/>
                <a:cs typeface="IBM Plex Sans Arabic" panose="020B0604020202020204" charset="-78"/>
              </a:rPr>
              <a:t>الجوال: </a:t>
            </a:r>
            <a:r>
              <a:rPr lang="ar-SA" b="0" dirty="0">
                <a:solidFill>
                  <a:schemeClr val="bg1"/>
                </a:solidFill>
                <a:latin typeface="IBM Plex Sans Arabic" panose="020B0604020202020204" charset="-78"/>
                <a:cs typeface="IBM Plex Sans Arabic" panose="020B0604020202020204" charset="-78"/>
              </a:rPr>
              <a:t>0505538083</a:t>
            </a:r>
            <a:endParaRPr lang="ar-SA" b="0" dirty="0">
              <a:solidFill>
                <a:schemeClr val="bg1"/>
              </a:solidFill>
              <a:latin typeface="IBM Plex Sans Arabic" panose="020B0604020202020204" charset="-78"/>
              <a:cs typeface="IBM Plex Sans Arabic" panose="020B0604020202020204" charset="-78"/>
            </a:endParaRPr>
          </a:p>
        </p:txBody>
      </p:sp>
      <p:sp>
        <p:nvSpPr>
          <p:cNvPr id="16" name="Google Shape;101;p17">
            <a:extLst>
              <a:ext uri="{FF2B5EF4-FFF2-40B4-BE49-F238E27FC236}">
                <a16:creationId xmlns:a16="http://schemas.microsoft.com/office/drawing/2014/main" id="{7224C109-235D-F1F6-8570-1A20E02E1918}"/>
              </a:ext>
            </a:extLst>
          </p:cNvPr>
          <p:cNvSpPr/>
          <p:nvPr/>
        </p:nvSpPr>
        <p:spPr>
          <a:xfrm flipH="1">
            <a:off x="6386690" y="1554296"/>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نبذة </a:t>
            </a:r>
            <a:r>
              <a:rPr lang="ar-SA" b="1" dirty="0" smtClean="0">
                <a:solidFill>
                  <a:srgbClr val="FFC000"/>
                </a:solidFill>
                <a:latin typeface="IBM Plex Sans Arabic"/>
                <a:cs typeface="IBM Plex Sans Arabic"/>
                <a:sym typeface="IBM Plex Sans Arabic"/>
              </a:rPr>
              <a:t>مختصرة</a:t>
            </a:r>
            <a:endParaRPr lang="ar-SA" b="1" dirty="0">
              <a:solidFill>
                <a:srgbClr val="FFC000"/>
              </a:solidFill>
              <a:latin typeface="IBM Plex Sans Arabic"/>
              <a:cs typeface="IBM Plex Sans Arabic"/>
              <a:sym typeface="IBM Plex Sans Arabic"/>
            </a:endParaRPr>
          </a:p>
        </p:txBody>
      </p:sp>
      <p:sp>
        <p:nvSpPr>
          <p:cNvPr id="21" name="Google Shape;101;p17">
            <a:extLst>
              <a:ext uri="{FF2B5EF4-FFF2-40B4-BE49-F238E27FC236}">
                <a16:creationId xmlns:a16="http://schemas.microsoft.com/office/drawing/2014/main" id="{7224C109-235D-F1F6-8570-1A20E02E1918}"/>
              </a:ext>
            </a:extLst>
          </p:cNvPr>
          <p:cNvSpPr/>
          <p:nvPr/>
        </p:nvSpPr>
        <p:spPr>
          <a:xfrm flipH="1">
            <a:off x="3376269" y="1595223"/>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المؤهلات الأكاديمية والعضويات</a:t>
            </a:r>
            <a:endParaRPr lang="ar-SA" b="1" dirty="0">
              <a:solidFill>
                <a:srgbClr val="FFC000"/>
              </a:solidFill>
              <a:latin typeface="IBM Plex Sans Arabic"/>
              <a:cs typeface="IBM Plex Sans Arabic"/>
              <a:sym typeface="IBM Plex Sans Arabic"/>
            </a:endParaRPr>
          </a:p>
        </p:txBody>
      </p:sp>
      <p:sp>
        <p:nvSpPr>
          <p:cNvPr id="22" name="Google Shape;101;p17">
            <a:extLst>
              <a:ext uri="{FF2B5EF4-FFF2-40B4-BE49-F238E27FC236}">
                <a16:creationId xmlns:a16="http://schemas.microsoft.com/office/drawing/2014/main" id="{7224C109-235D-F1F6-8570-1A20E02E1918}"/>
              </a:ext>
            </a:extLst>
          </p:cNvPr>
          <p:cNvSpPr/>
          <p:nvPr/>
        </p:nvSpPr>
        <p:spPr>
          <a:xfrm flipH="1">
            <a:off x="340396" y="1595223"/>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المهارات التقنية</a:t>
            </a:r>
            <a:endParaRPr lang="ar-SA" b="1" dirty="0">
              <a:solidFill>
                <a:srgbClr val="FFC000"/>
              </a:solidFill>
              <a:latin typeface="IBM Plex Sans Arabic"/>
              <a:cs typeface="IBM Plex Sans Arabic"/>
              <a:sym typeface="IBM Plex Sans Arabic"/>
            </a:endParaRPr>
          </a:p>
        </p:txBody>
      </p:sp>
    </p:spTree>
    <p:extLst>
      <p:ext uri="{BB962C8B-B14F-4D97-AF65-F5344CB8AC3E}">
        <p14:creationId xmlns:p14="http://schemas.microsoft.com/office/powerpoint/2010/main" val="180777561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1" name="Google Shape;101;p17">
            <a:extLst>
              <a:ext uri="{FF2B5EF4-FFF2-40B4-BE49-F238E27FC236}">
                <a16:creationId xmlns:a16="http://schemas.microsoft.com/office/drawing/2014/main" id="{7224C109-235D-F1F6-8570-1A20E02E1918}"/>
              </a:ext>
            </a:extLst>
          </p:cNvPr>
          <p:cNvSpPr/>
          <p:nvPr/>
        </p:nvSpPr>
        <p:spPr>
          <a:xfrm flipH="1">
            <a:off x="6153168"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algn="ctr" rtl="1">
              <a:buSzPts val="1191"/>
            </a:pPr>
            <a:endParaRPr b="1" dirty="0">
              <a:solidFill>
                <a:schemeClr val="lt1"/>
              </a:solidFill>
              <a:latin typeface="IBM Plex Sans Arabic"/>
              <a:cs typeface="IBM Plex Sans Arabic"/>
              <a:sym typeface="IBM Plex Sans Arabic"/>
            </a:endParaRPr>
          </a:p>
        </p:txBody>
      </p:sp>
      <p:sp>
        <p:nvSpPr>
          <p:cNvPr id="17" name="Google Shape;101;p17">
            <a:extLst>
              <a:ext uri="{FF2B5EF4-FFF2-40B4-BE49-F238E27FC236}">
                <a16:creationId xmlns:a16="http://schemas.microsoft.com/office/drawing/2014/main" id="{7224C109-235D-F1F6-8570-1A20E02E1918}"/>
              </a:ext>
            </a:extLst>
          </p:cNvPr>
          <p:cNvSpPr/>
          <p:nvPr/>
        </p:nvSpPr>
        <p:spPr>
          <a:xfrm flipH="1">
            <a:off x="3142747"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endParaRPr b="1" dirty="0">
              <a:solidFill>
                <a:schemeClr val="lt1"/>
              </a:solidFill>
              <a:latin typeface="IBM Plex Sans Arabic"/>
              <a:cs typeface="IBM Plex Sans Arabic"/>
              <a:sym typeface="IBM Plex Sans Arabic"/>
            </a:endParaRPr>
          </a:p>
        </p:txBody>
      </p:sp>
      <p:sp>
        <p:nvSpPr>
          <p:cNvPr id="18" name="Google Shape;101;p17">
            <a:extLst>
              <a:ext uri="{FF2B5EF4-FFF2-40B4-BE49-F238E27FC236}">
                <a16:creationId xmlns:a16="http://schemas.microsoft.com/office/drawing/2014/main" id="{7224C109-235D-F1F6-8570-1A20E02E1918}"/>
              </a:ext>
            </a:extLst>
          </p:cNvPr>
          <p:cNvSpPr/>
          <p:nvPr/>
        </p:nvSpPr>
        <p:spPr>
          <a:xfrm flipH="1">
            <a:off x="132326"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endParaRPr b="1" dirty="0">
              <a:solidFill>
                <a:schemeClr val="lt1"/>
              </a:solidFill>
              <a:latin typeface="IBM Plex Sans Arabic"/>
              <a:cs typeface="IBM Plex Sans Arabic"/>
              <a:sym typeface="IBM Plex Sans Arabic"/>
            </a:endParaRPr>
          </a:p>
        </p:txBody>
      </p:sp>
      <p:sp>
        <p:nvSpPr>
          <p:cNvPr id="4" name="Google Shape;84;p16">
            <a:extLst>
              <a:ext uri="{FF2B5EF4-FFF2-40B4-BE49-F238E27FC236}">
                <a16:creationId xmlns:a16="http://schemas.microsoft.com/office/drawing/2014/main" id="{2477792D-E57C-BB5F-6C0E-4336A9237AF7}"/>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dirty="0" smtClean="0">
                <a:solidFill>
                  <a:srgbClr val="FF7300"/>
                </a:solidFill>
                <a:latin typeface="IBM Plex Sans Arabic"/>
                <a:ea typeface="IBM Plex Sans Arabic"/>
                <a:cs typeface="IBM Plex Sans Arabic"/>
                <a:sym typeface="IBM Plex Sans Arabic"/>
              </a:rPr>
              <a:t>فريق العمل</a:t>
            </a:r>
            <a:endParaRPr lang="ar-SA" sz="2678" b="1" dirty="0">
              <a:solidFill>
                <a:srgbClr val="FF7300"/>
              </a:solidFill>
              <a:latin typeface="IBM Plex Sans Arabic"/>
              <a:ea typeface="IBM Plex Sans Arabic"/>
              <a:cs typeface="IBM Plex Sans Arabic"/>
              <a:sym typeface="IBM Plex Sans Arabic"/>
            </a:endParaRPr>
          </a:p>
        </p:txBody>
      </p:sp>
      <p:sp>
        <p:nvSpPr>
          <p:cNvPr id="5" name="Google Shape;103;p17">
            <a:extLst>
              <a:ext uri="{FF2B5EF4-FFF2-40B4-BE49-F238E27FC236}">
                <a16:creationId xmlns:a16="http://schemas.microsoft.com/office/drawing/2014/main" id="{57902EC9-7269-37C2-50C8-1813EA78EA49}"/>
              </a:ext>
            </a:extLst>
          </p:cNvPr>
          <p:cNvSpPr/>
          <p:nvPr/>
        </p:nvSpPr>
        <p:spPr>
          <a:xfrm flipH="1">
            <a:off x="300349" y="705708"/>
            <a:ext cx="8613525" cy="767417"/>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endParaRPr lang="ar-SA" sz="1563" b="1" dirty="0">
              <a:solidFill>
                <a:schemeClr val="lt1"/>
              </a:solidFill>
              <a:latin typeface="IBM Plex Sans Arabic"/>
              <a:ea typeface="IBM Plex Sans Arabic"/>
              <a:cs typeface="IBM Plex Sans Arabic"/>
              <a:sym typeface="IBM Plex Sans Arabic"/>
            </a:endParaRPr>
          </a:p>
        </p:txBody>
      </p:sp>
      <p:sp>
        <p:nvSpPr>
          <p:cNvPr id="6" name="Rectangle 5"/>
          <p:cNvSpPr/>
          <p:nvPr/>
        </p:nvSpPr>
        <p:spPr>
          <a:xfrm>
            <a:off x="2825262" y="832738"/>
            <a:ext cx="6006551" cy="523220"/>
          </a:xfrm>
          <a:prstGeom prst="rect">
            <a:avLst/>
          </a:prstGeom>
        </p:spPr>
        <p:txBody>
          <a:bodyPr wrap="square">
            <a:spAutoFit/>
          </a:bodyPr>
          <a:lstStyle/>
          <a:p>
            <a:pPr lvl="0" algn="r">
              <a:buClrTx/>
              <a:defRPr/>
            </a:pPr>
            <a:r>
              <a:rPr lang="ar-SA" b="1" kern="1200" dirty="0">
                <a:solidFill>
                  <a:srgbClr val="FFC000"/>
                </a:solidFill>
                <a:latin typeface="IBM Plex Sans Arabic" panose="020B0604020202020204" charset="-78"/>
                <a:cs typeface="IBM Plex Sans Arabic" panose="020B0604020202020204" charset="-78"/>
              </a:rPr>
              <a:t>الدكتور / حمد </a:t>
            </a:r>
            <a:r>
              <a:rPr lang="ar-SA" b="1" kern="1200" dirty="0" smtClean="0">
                <a:solidFill>
                  <a:srgbClr val="FFC000"/>
                </a:solidFill>
                <a:latin typeface="IBM Plex Sans Arabic" panose="020B0604020202020204" charset="-78"/>
                <a:cs typeface="IBM Plex Sans Arabic" panose="020B0604020202020204" charset="-78"/>
              </a:rPr>
              <a:t>الذيابي</a:t>
            </a:r>
          </a:p>
          <a:p>
            <a:pPr algn="r">
              <a:buClrTx/>
              <a:defRPr/>
            </a:pPr>
            <a:r>
              <a:rPr lang="ar-SA" dirty="0">
                <a:solidFill>
                  <a:schemeClr val="bg1"/>
                </a:solidFill>
                <a:latin typeface="IBM Plex Sans Arabic" panose="020B0604020202020204" charset="-78"/>
                <a:cs typeface="IBM Plex Sans Arabic" panose="020B0604020202020204" charset="-78"/>
              </a:rPr>
              <a:t>وزارة الداخلية – المديرية العامة للسجون – مدير إدارة الذكاء الإصطناعي                 </a:t>
            </a:r>
            <a:endParaRPr lang="en-SA" kern="1200" dirty="0">
              <a:solidFill>
                <a:schemeClr val="bg1"/>
              </a:solidFill>
              <a:latin typeface="IBM Plex Sans Arabic" panose="020B0604020202020204" charset="-78"/>
              <a:cs typeface="IBM Plex Sans Arabic" panose="020B0604020202020204" charset="-78"/>
            </a:endParaRPr>
          </a:p>
        </p:txBody>
      </p:sp>
      <p:sp>
        <p:nvSpPr>
          <p:cNvPr id="9" name="مربع نص 2"/>
          <p:cNvSpPr txBox="1"/>
          <p:nvPr/>
        </p:nvSpPr>
        <p:spPr>
          <a:xfrm>
            <a:off x="300349" y="827806"/>
            <a:ext cx="3435468" cy="523220"/>
          </a:xfrm>
          <a:prstGeom prst="rect">
            <a:avLst/>
          </a:prstGeom>
        </p:spPr>
        <p:txBody>
          <a:bodyPr wrap="square">
            <a:spAutoFit/>
          </a:bodyPr>
          <a:lstStyle>
            <a:defPPr marR="0" lvl="0" algn="l" rtl="0">
              <a:lnSpc>
                <a:spcPct val="100000"/>
              </a:lnSpc>
              <a:spcBef>
                <a:spcPts val="0"/>
              </a:spcBef>
              <a:spcAft>
                <a:spcPts val="0"/>
              </a:spcAft>
            </a:defPPr>
            <a:lvl1pPr algn="r">
              <a:buClrTx/>
              <a:defRPr b="1" kern="1200">
                <a:solidFill>
                  <a:srgbClr val="073D2F"/>
                </a:solidFill>
                <a:latin typeface="Sakkal Majalla" panose="02000000000000000000" pitchFamily="2" charset="-78"/>
                <a:cs typeface="Sakkal Majalla" panose="02000000000000000000" pitchFamily="2" charset="-78"/>
              </a:defRPr>
            </a:lvl1pPr>
          </a:lstStyle>
          <a:p>
            <a:pPr rtl="1"/>
            <a:r>
              <a:rPr lang="ar-SA" dirty="0">
                <a:solidFill>
                  <a:srgbClr val="FFC000"/>
                </a:solidFill>
                <a:latin typeface="IBM Plex Sans Arabic" panose="020B0604020202020204" charset="-78"/>
                <a:cs typeface="IBM Plex Sans Arabic" panose="020B0604020202020204" charset="-78"/>
              </a:rPr>
              <a:t>ايميل:</a:t>
            </a:r>
            <a:r>
              <a:rPr lang="en-US" b="0" dirty="0" smtClean="0">
                <a:solidFill>
                  <a:schemeClr val="bg1"/>
                </a:solidFill>
                <a:latin typeface="IBM Plex Sans Arabic" panose="020B0604020202020204" charset="-78"/>
                <a:cs typeface="IBM Plex Sans Arabic" panose="020B0604020202020204" charset="-78"/>
              </a:rPr>
              <a:t>dr.hamad.althiapi@gmail.com </a:t>
            </a:r>
            <a:endParaRPr lang="ar-SA" b="0" dirty="0">
              <a:solidFill>
                <a:schemeClr val="bg1"/>
              </a:solidFill>
              <a:latin typeface="IBM Plex Sans Arabic" panose="020B0604020202020204" charset="-78"/>
              <a:cs typeface="IBM Plex Sans Arabic" panose="020B0604020202020204" charset="-78"/>
            </a:endParaRPr>
          </a:p>
          <a:p>
            <a:pPr rtl="1"/>
            <a:r>
              <a:rPr lang="ar-SA" dirty="0">
                <a:solidFill>
                  <a:srgbClr val="FFC000"/>
                </a:solidFill>
                <a:latin typeface="IBM Plex Sans Arabic" panose="020B0604020202020204" charset="-78"/>
                <a:cs typeface="IBM Plex Sans Arabic" panose="020B0604020202020204" charset="-78"/>
              </a:rPr>
              <a:t>الجوال: </a:t>
            </a:r>
            <a:r>
              <a:rPr lang="ar-SA" b="0" dirty="0">
                <a:solidFill>
                  <a:schemeClr val="bg1"/>
                </a:solidFill>
                <a:latin typeface="IBM Plex Sans Arabic" panose="020B0604020202020204" charset="-78"/>
                <a:cs typeface="IBM Plex Sans Arabic" panose="020B0604020202020204" charset="-78"/>
              </a:rPr>
              <a:t>0505538083</a:t>
            </a:r>
            <a:endParaRPr lang="ar-SA" b="0" dirty="0">
              <a:solidFill>
                <a:schemeClr val="bg1"/>
              </a:solidFill>
              <a:latin typeface="IBM Plex Sans Arabic" panose="020B0604020202020204" charset="-78"/>
              <a:cs typeface="IBM Plex Sans Arabic" panose="020B0604020202020204" charset="-78"/>
            </a:endParaRPr>
          </a:p>
        </p:txBody>
      </p:sp>
      <p:sp>
        <p:nvSpPr>
          <p:cNvPr id="16" name="Google Shape;101;p17">
            <a:extLst>
              <a:ext uri="{FF2B5EF4-FFF2-40B4-BE49-F238E27FC236}">
                <a16:creationId xmlns:a16="http://schemas.microsoft.com/office/drawing/2014/main" id="{7224C109-235D-F1F6-8570-1A20E02E1918}"/>
              </a:ext>
            </a:extLst>
          </p:cNvPr>
          <p:cNvSpPr/>
          <p:nvPr/>
        </p:nvSpPr>
        <p:spPr>
          <a:xfrm flipH="1">
            <a:off x="6386690" y="1554296"/>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نبذة </a:t>
            </a:r>
            <a:r>
              <a:rPr lang="ar-SA" b="1" dirty="0" smtClean="0">
                <a:solidFill>
                  <a:srgbClr val="FFC000"/>
                </a:solidFill>
                <a:latin typeface="IBM Plex Sans Arabic"/>
                <a:cs typeface="IBM Plex Sans Arabic"/>
                <a:sym typeface="IBM Plex Sans Arabic"/>
              </a:rPr>
              <a:t>مختصرة</a:t>
            </a:r>
            <a:endParaRPr lang="ar-SA" b="1" dirty="0">
              <a:solidFill>
                <a:srgbClr val="FFC000"/>
              </a:solidFill>
              <a:latin typeface="IBM Plex Sans Arabic"/>
              <a:cs typeface="IBM Plex Sans Arabic"/>
              <a:sym typeface="IBM Plex Sans Arabic"/>
            </a:endParaRPr>
          </a:p>
        </p:txBody>
      </p:sp>
      <p:sp>
        <p:nvSpPr>
          <p:cNvPr id="21" name="Google Shape;101;p17">
            <a:extLst>
              <a:ext uri="{FF2B5EF4-FFF2-40B4-BE49-F238E27FC236}">
                <a16:creationId xmlns:a16="http://schemas.microsoft.com/office/drawing/2014/main" id="{7224C109-235D-F1F6-8570-1A20E02E1918}"/>
              </a:ext>
            </a:extLst>
          </p:cNvPr>
          <p:cNvSpPr/>
          <p:nvPr/>
        </p:nvSpPr>
        <p:spPr>
          <a:xfrm flipH="1">
            <a:off x="3376269" y="1595223"/>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المؤهلات الأكاديمية والعضويات</a:t>
            </a:r>
            <a:endParaRPr lang="ar-SA" b="1" dirty="0">
              <a:solidFill>
                <a:srgbClr val="FFC000"/>
              </a:solidFill>
              <a:latin typeface="IBM Plex Sans Arabic"/>
              <a:cs typeface="IBM Plex Sans Arabic"/>
              <a:sym typeface="IBM Plex Sans Arabic"/>
            </a:endParaRPr>
          </a:p>
        </p:txBody>
      </p:sp>
      <p:sp>
        <p:nvSpPr>
          <p:cNvPr id="22" name="Google Shape;101;p17">
            <a:extLst>
              <a:ext uri="{FF2B5EF4-FFF2-40B4-BE49-F238E27FC236}">
                <a16:creationId xmlns:a16="http://schemas.microsoft.com/office/drawing/2014/main" id="{7224C109-235D-F1F6-8570-1A20E02E1918}"/>
              </a:ext>
            </a:extLst>
          </p:cNvPr>
          <p:cNvSpPr/>
          <p:nvPr/>
        </p:nvSpPr>
        <p:spPr>
          <a:xfrm flipH="1">
            <a:off x="340396" y="1595223"/>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المهارات التقنية</a:t>
            </a:r>
            <a:endParaRPr lang="ar-SA" b="1" dirty="0">
              <a:solidFill>
                <a:srgbClr val="FFC000"/>
              </a:solidFill>
              <a:latin typeface="IBM Plex Sans Arabic"/>
              <a:cs typeface="IBM Plex Sans Arabic"/>
              <a:sym typeface="IBM Plex Sans Arabic"/>
            </a:endParaRPr>
          </a:p>
        </p:txBody>
      </p:sp>
    </p:spTree>
    <p:extLst>
      <p:ext uri="{BB962C8B-B14F-4D97-AF65-F5344CB8AC3E}">
        <p14:creationId xmlns:p14="http://schemas.microsoft.com/office/powerpoint/2010/main" val="36880069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sz="2678" b="1" dirty="0">
                <a:solidFill>
                  <a:srgbClr val="FF7300"/>
                </a:solidFill>
                <a:latin typeface="IBM Plex Sans Arabic"/>
                <a:ea typeface="IBM Plex Sans Arabic"/>
                <a:cs typeface="IBM Plex Sans Arabic"/>
                <a:sym typeface="IBM Plex Sans Arabic"/>
              </a:rPr>
              <a:t>المشكلة  وحلّها</a:t>
            </a:r>
            <a:endParaRPr sz="2678" dirty="0">
              <a:solidFill>
                <a:srgbClr val="FF7300"/>
              </a:solidFill>
              <a:latin typeface="IBM Plex Sans Arabic"/>
              <a:ea typeface="IBM Plex Sans Arabic"/>
              <a:cs typeface="IBM Plex Sans Arabic"/>
              <a:sym typeface="IBM Plex Sans Arabic"/>
            </a:endParaRPr>
          </a:p>
        </p:txBody>
      </p:sp>
      <p:sp>
        <p:nvSpPr>
          <p:cNvPr id="86" name="Google Shape;86;p16"/>
          <p:cNvSpPr txBox="1"/>
          <p:nvPr/>
        </p:nvSpPr>
        <p:spPr>
          <a:xfrm>
            <a:off x="4844081" y="1895257"/>
            <a:ext cx="3859840" cy="714856"/>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الاعتماد على ملفات </a:t>
            </a:r>
            <a:r>
              <a:rPr lang="en-US" sz="1200" dirty="0">
                <a:solidFill>
                  <a:srgbClr val="FFFFFF"/>
                </a:solidFill>
                <a:latin typeface="IBM Plex Sans Arabic"/>
                <a:ea typeface="IBM Plex Sans Arabic"/>
                <a:cs typeface="IBM Plex Sans Arabic"/>
                <a:sym typeface="IBM Plex Sans Arabic"/>
              </a:rPr>
              <a:t>Excel </a:t>
            </a:r>
            <a:r>
              <a:rPr lang="ar-SA" sz="1200" dirty="0">
                <a:solidFill>
                  <a:srgbClr val="FFFFFF"/>
                </a:solidFill>
                <a:latin typeface="IBM Plex Sans Arabic"/>
                <a:ea typeface="IBM Plex Sans Arabic"/>
                <a:cs typeface="IBM Plex Sans Arabic"/>
                <a:sym typeface="IBM Plex Sans Arabic"/>
              </a:rPr>
              <a:t>واجتهادات فردية لا تتيح مقارنة عادلة بين جميع النزلاء، مما يؤدي إلى دعم غير موجّه بدقة.</a:t>
            </a:r>
            <a:endParaRPr lang="en-US" sz="1200" dirty="0">
              <a:solidFill>
                <a:srgbClr val="FFFFFF"/>
              </a:solidFill>
              <a:latin typeface="IBM Plex Sans Arabic"/>
              <a:ea typeface="IBM Plex Sans Arabic"/>
              <a:cs typeface="IBM Plex Sans Arabic"/>
              <a:sym typeface="IBM Plex Sans Arabic"/>
            </a:endParaRPr>
          </a:p>
        </p:txBody>
      </p:sp>
      <p:sp>
        <p:nvSpPr>
          <p:cNvPr id="87" name="Google Shape;87;p16"/>
          <p:cNvSpPr txBox="1"/>
          <p:nvPr/>
        </p:nvSpPr>
        <p:spPr>
          <a:xfrm>
            <a:off x="4997121" y="3195332"/>
            <a:ext cx="3706800" cy="1072424"/>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إنشاء محرك أحقية ذكي </a:t>
            </a:r>
            <a:r>
              <a:rPr lang="en-US" sz="1200" dirty="0">
                <a:solidFill>
                  <a:srgbClr val="FFFFFF"/>
                </a:solidFill>
                <a:latin typeface="IBM Plex Sans Arabic"/>
                <a:ea typeface="IBM Plex Sans Arabic"/>
                <a:cs typeface="IBM Plex Sans Arabic"/>
                <a:sym typeface="IBM Plex Sans Arabic"/>
              </a:rPr>
              <a:t>AI Eligibility Engine </a:t>
            </a:r>
            <a:r>
              <a:rPr lang="ar-SA" sz="1200" dirty="0">
                <a:solidFill>
                  <a:srgbClr val="FFFFFF"/>
                </a:solidFill>
                <a:latin typeface="IBM Plex Sans Arabic"/>
                <a:ea typeface="IBM Plex Sans Arabic"/>
                <a:cs typeface="IBM Plex Sans Arabic"/>
                <a:sym typeface="IBM Plex Sans Arabic"/>
              </a:rPr>
              <a:t> يحلل:</a:t>
            </a:r>
          </a:p>
          <a:p>
            <a:pPr lvl="0" algn="just" rtl="1"/>
            <a:r>
              <a:rPr lang="ar-SA" sz="1200" dirty="0">
                <a:solidFill>
                  <a:srgbClr val="FFFFFF"/>
                </a:solidFill>
                <a:latin typeface="IBM Plex Sans Arabic"/>
                <a:ea typeface="IBM Plex Sans Arabic"/>
                <a:cs typeface="IBM Plex Sans Arabic"/>
                <a:sym typeface="IBM Plex Sans Arabic"/>
              </a:rPr>
              <a:t>السلوك – البرامج – عدد التابعين – الحاجة المالية – الخطورة – احتمالية العود – الوضع الصحي – الالتزام، ويحولها إلى درجة </a:t>
            </a:r>
            <a:r>
              <a:rPr lang="en-US" sz="1200" dirty="0">
                <a:solidFill>
                  <a:srgbClr val="FFFFFF"/>
                </a:solidFill>
                <a:latin typeface="IBM Plex Sans Arabic"/>
                <a:ea typeface="IBM Plex Sans Arabic"/>
                <a:cs typeface="IBM Plex Sans Arabic"/>
                <a:sym typeface="IBM Plex Sans Arabic"/>
              </a:rPr>
              <a:t> AI Score </a:t>
            </a:r>
            <a:r>
              <a:rPr lang="ar-SA" sz="1200" dirty="0">
                <a:solidFill>
                  <a:srgbClr val="FFFFFF"/>
                </a:solidFill>
                <a:latin typeface="IBM Plex Sans Arabic"/>
                <a:ea typeface="IBM Plex Sans Arabic"/>
                <a:cs typeface="IBM Plex Sans Arabic"/>
                <a:sym typeface="IBM Plex Sans Arabic"/>
              </a:rPr>
              <a:t>توضح بشكل موضوعي من يستحق السداد أولًا، مما يحسن العدالة، ويحفّز النزلاء على تحسين سلوكهم لرفع نقاطهم.</a:t>
            </a:r>
          </a:p>
        </p:txBody>
      </p:sp>
      <p:sp>
        <p:nvSpPr>
          <p:cNvPr id="89" name="Google Shape;89;p16"/>
          <p:cNvSpPr txBox="1"/>
          <p:nvPr/>
        </p:nvSpPr>
        <p:spPr>
          <a:xfrm>
            <a:off x="4566738" y="1024040"/>
            <a:ext cx="3659619" cy="558900"/>
          </a:xfrm>
          <a:prstGeom prst="rect">
            <a:avLst/>
          </a:prstGeom>
          <a:noFill/>
          <a:ln>
            <a:noFill/>
          </a:ln>
        </p:spPr>
        <p:txBody>
          <a:bodyPr spcFirstLastPara="1" wrap="square" lIns="94075" tIns="94075" rIns="94075" bIns="94075" anchor="ctr" anchorCtr="0">
            <a:noAutofit/>
          </a:bodyPr>
          <a:lstStyle/>
          <a:p>
            <a:pPr lvl="0" algn="r" rtl="1"/>
            <a:r>
              <a:rPr lang="ar-SA" sz="1543" b="1" dirty="0">
                <a:solidFill>
                  <a:srgbClr val="CCD891"/>
                </a:solidFill>
                <a:latin typeface="IBM Plex Sans Arabic"/>
                <a:ea typeface="IBM Plex Sans Arabic"/>
                <a:cs typeface="IBM Plex Sans Arabic"/>
                <a:sym typeface="IBM Plex Sans Arabic"/>
              </a:rPr>
              <a:t>من ناحية الجهة المختصة بتحديد المستحقين </a:t>
            </a:r>
          </a:p>
          <a:p>
            <a:pPr lvl="0" algn="ctr" rtl="1"/>
            <a:r>
              <a:rPr lang="ar-SA" sz="1543" b="1" dirty="0">
                <a:solidFill>
                  <a:srgbClr val="CCD891"/>
                </a:solidFill>
                <a:latin typeface="IBM Plex Sans Arabic"/>
                <a:ea typeface="IBM Plex Sans Arabic"/>
                <a:cs typeface="IBM Plex Sans Arabic"/>
                <a:sym typeface="IBM Plex Sans Arabic"/>
              </a:rPr>
              <a:t>(التوجيه والإرشاد)</a:t>
            </a:r>
            <a:endParaRPr lang="en-US" sz="1543" b="1" dirty="0">
              <a:solidFill>
                <a:srgbClr val="CCD891"/>
              </a:solidFill>
              <a:latin typeface="IBM Plex Sans Arabic"/>
              <a:ea typeface="IBM Plex Sans Arabic"/>
              <a:cs typeface="IBM Plex Sans Arabic"/>
              <a:sym typeface="IBM Plex Sans Arabic"/>
            </a:endParaRPr>
          </a:p>
        </p:txBody>
      </p:sp>
      <p:sp>
        <p:nvSpPr>
          <p:cNvPr id="92" name="Google Shape;92;p16"/>
          <p:cNvSpPr/>
          <p:nvPr/>
        </p:nvSpPr>
        <p:spPr>
          <a:xfrm>
            <a:off x="8328575" y="1010237"/>
            <a:ext cx="585300" cy="589500"/>
          </a:xfrm>
          <a:prstGeom prst="ellipse">
            <a:avLst/>
          </a:prstGeom>
          <a:solidFill>
            <a:srgbClr val="717A43"/>
          </a:solidFill>
          <a:ln>
            <a:noFill/>
          </a:ln>
        </p:spPr>
        <p:txBody>
          <a:bodyPr spcFirstLastPara="1" wrap="square" lIns="94075" tIns="94075" rIns="94075" bIns="94075" anchor="ctr" anchorCtr="0">
            <a:noAutofit/>
          </a:bodyPr>
          <a:lstStyle/>
          <a:p>
            <a:pPr algn="ctr" rtl="1"/>
            <a:endParaRPr lang="ar-SA" sz="2000" b="1">
              <a:solidFill>
                <a:schemeClr val="lt1"/>
              </a:solidFill>
              <a:latin typeface="IBM Plex Sans Arabic"/>
              <a:ea typeface="IBM Plex Sans Arabic"/>
              <a:cs typeface="IBM Plex Sans Arabic"/>
              <a:sym typeface="IBM Plex Sans Arabic"/>
            </a:endParaRPr>
          </a:p>
          <a:p>
            <a:pPr algn="ctr" rtl="1"/>
            <a:r>
              <a:rPr lang="ar-SA" sz="2000" b="1">
                <a:solidFill>
                  <a:schemeClr val="lt1"/>
                </a:solidFill>
                <a:latin typeface="IBM Plex Sans Arabic"/>
                <a:ea typeface="IBM Plex Sans Arabic"/>
                <a:cs typeface="IBM Plex Sans Arabic"/>
                <a:sym typeface="IBM Plex Sans Arabic"/>
              </a:rPr>
              <a:t>1</a:t>
            </a:r>
            <a:endParaRPr lang="ar" sz="2000" b="1">
              <a:solidFill>
                <a:schemeClr val="lt1"/>
              </a:solidFill>
              <a:latin typeface="IBM Plex Sans Arabic"/>
              <a:ea typeface="IBM Plex Sans Arabic"/>
              <a:cs typeface="IBM Plex Sans Arabic"/>
              <a:sym typeface="IBM Plex Sans Arabic"/>
            </a:endParaRPr>
          </a:p>
          <a:p>
            <a:pPr marL="0" lvl="0" indent="0" algn="ctr" rtl="1">
              <a:spcBef>
                <a:spcPts val="0"/>
              </a:spcBef>
              <a:spcAft>
                <a:spcPts val="0"/>
              </a:spcAft>
              <a:buNone/>
            </a:pPr>
            <a:endParaRPr sz="2000">
              <a:solidFill>
                <a:srgbClr val="FF7300"/>
              </a:solidFill>
            </a:endParaRPr>
          </a:p>
        </p:txBody>
      </p:sp>
      <p:sp>
        <p:nvSpPr>
          <p:cNvPr id="2" name="Google Shape;84;p16">
            <a:extLst>
              <a:ext uri="{FF2B5EF4-FFF2-40B4-BE49-F238E27FC236}">
                <a16:creationId xmlns:a16="http://schemas.microsoft.com/office/drawing/2014/main" id="{EAEBCA04-5C1D-A367-E497-D4FDC480888C}"/>
              </a:ext>
            </a:extLst>
          </p:cNvPr>
          <p:cNvSpPr txBox="1"/>
          <p:nvPr/>
        </p:nvSpPr>
        <p:spPr>
          <a:xfrm>
            <a:off x="5376921" y="1563496"/>
            <a:ext cx="3327000" cy="307506"/>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b="1">
                <a:solidFill>
                  <a:srgbClr val="FF7300"/>
                </a:solidFill>
                <a:latin typeface="IBM Plex Sans Arabic"/>
                <a:ea typeface="IBM Plex Sans Arabic"/>
                <a:cs typeface="IBM Plex Sans Arabic"/>
                <a:sym typeface="IBM Plex Sans Arabic"/>
              </a:rPr>
              <a:t>المشكلة</a:t>
            </a:r>
            <a:r>
              <a:rPr lang="ar-SA" b="1">
                <a:solidFill>
                  <a:srgbClr val="FF7300"/>
                </a:solidFill>
                <a:latin typeface="IBM Plex Sans Arabic"/>
                <a:ea typeface="IBM Plex Sans Arabic"/>
                <a:cs typeface="IBM Plex Sans Arabic"/>
                <a:sym typeface="IBM Plex Sans Arabic"/>
              </a:rPr>
              <a:t>:</a:t>
            </a:r>
            <a:r>
              <a:rPr lang="ar" b="1">
                <a:solidFill>
                  <a:srgbClr val="FF7300"/>
                </a:solidFill>
                <a:latin typeface="IBM Plex Sans Arabic"/>
                <a:ea typeface="IBM Plex Sans Arabic"/>
                <a:cs typeface="IBM Plex Sans Arabic"/>
                <a:sym typeface="IBM Plex Sans Arabic"/>
              </a:rPr>
              <a:t>  </a:t>
            </a:r>
            <a:endParaRPr>
              <a:solidFill>
                <a:srgbClr val="FF7300"/>
              </a:solidFill>
              <a:latin typeface="IBM Plex Sans Arabic"/>
              <a:ea typeface="IBM Plex Sans Arabic"/>
              <a:cs typeface="IBM Plex Sans Arabic"/>
              <a:sym typeface="IBM Plex Sans Arabic"/>
            </a:endParaRPr>
          </a:p>
        </p:txBody>
      </p:sp>
      <p:sp>
        <p:nvSpPr>
          <p:cNvPr id="3" name="Google Shape;84;p16">
            <a:extLst>
              <a:ext uri="{FF2B5EF4-FFF2-40B4-BE49-F238E27FC236}">
                <a16:creationId xmlns:a16="http://schemas.microsoft.com/office/drawing/2014/main" id="{866CC425-9CB7-BCD1-088E-C070342D9768}"/>
              </a:ext>
            </a:extLst>
          </p:cNvPr>
          <p:cNvSpPr txBox="1"/>
          <p:nvPr/>
        </p:nvSpPr>
        <p:spPr>
          <a:xfrm>
            <a:off x="5376921" y="2809961"/>
            <a:ext cx="3327000" cy="307506"/>
          </a:xfrm>
          <a:prstGeom prst="rect">
            <a:avLst/>
          </a:prstGeom>
          <a:noFill/>
          <a:ln>
            <a:noFill/>
          </a:ln>
        </p:spPr>
        <p:txBody>
          <a:bodyPr spcFirstLastPara="1" wrap="square" lIns="94075" tIns="94075" rIns="94075" bIns="94075" anchor="t" anchorCtr="0">
            <a:noAutofit/>
          </a:bodyPr>
          <a:lstStyle/>
          <a:p>
            <a:pPr marL="0" lvl="0" indent="0" algn="just" rtl="1">
              <a:spcBef>
                <a:spcPts val="0"/>
              </a:spcBef>
              <a:spcAft>
                <a:spcPts val="0"/>
              </a:spcAft>
              <a:buNone/>
            </a:pPr>
            <a:r>
              <a:rPr lang="ar-SA" b="1">
                <a:solidFill>
                  <a:srgbClr val="FF7300"/>
                </a:solidFill>
                <a:latin typeface="IBM Plex Sans Arabic"/>
                <a:ea typeface="IBM Plex Sans Arabic"/>
                <a:cs typeface="IBM Plex Sans Arabic"/>
                <a:sym typeface="IBM Plex Sans Arabic"/>
              </a:rPr>
              <a:t>الحل:</a:t>
            </a:r>
            <a:r>
              <a:rPr lang="ar" b="1">
                <a:solidFill>
                  <a:srgbClr val="FF7300"/>
                </a:solidFill>
                <a:latin typeface="IBM Plex Sans Arabic"/>
                <a:ea typeface="IBM Plex Sans Arabic"/>
                <a:cs typeface="IBM Plex Sans Arabic"/>
                <a:sym typeface="IBM Plex Sans Arabic"/>
              </a:rPr>
              <a:t>  </a:t>
            </a:r>
            <a:endParaRPr>
              <a:solidFill>
                <a:srgbClr val="FF7300"/>
              </a:solidFill>
              <a:latin typeface="IBM Plex Sans Arabic"/>
              <a:ea typeface="IBM Plex Sans Arabic"/>
              <a:cs typeface="IBM Plex Sans Arabic"/>
              <a:sym typeface="IBM Plex Sans Arabic"/>
            </a:endParaRPr>
          </a:p>
        </p:txBody>
      </p:sp>
      <p:sp>
        <p:nvSpPr>
          <p:cNvPr id="4" name="Google Shape;86;p16">
            <a:extLst>
              <a:ext uri="{FF2B5EF4-FFF2-40B4-BE49-F238E27FC236}">
                <a16:creationId xmlns:a16="http://schemas.microsoft.com/office/drawing/2014/main" id="{4BF95603-E238-DD42-4859-F06597E8D7AB}"/>
              </a:ext>
            </a:extLst>
          </p:cNvPr>
          <p:cNvSpPr txBox="1"/>
          <p:nvPr/>
        </p:nvSpPr>
        <p:spPr>
          <a:xfrm>
            <a:off x="394726" y="1895257"/>
            <a:ext cx="3859840" cy="744066"/>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غياب قناة موحدة واضحة للتبرع، وضعف قدرة المتبرع على معرفة أثر تبرعه أو تحديد الفئات الأكثر احتياجًا، واعتمادية الأنظمة الحالية على طرق تقليدية تُفقد التبرع جزءًا كبيرًا من قيمته، بالإضافة إلى محدودية طرق التبرع وانحصارها في الدفع المباشر فقط.</a:t>
            </a:r>
            <a:endParaRPr lang="en-US" sz="1200" dirty="0">
              <a:solidFill>
                <a:srgbClr val="FFFFFF"/>
              </a:solidFill>
              <a:latin typeface="IBM Plex Sans Arabic"/>
              <a:ea typeface="IBM Plex Sans Arabic"/>
              <a:cs typeface="IBM Plex Sans Arabic"/>
              <a:sym typeface="IBM Plex Sans Arabic"/>
            </a:endParaRPr>
          </a:p>
        </p:txBody>
      </p:sp>
      <p:sp>
        <p:nvSpPr>
          <p:cNvPr id="5" name="Google Shape;87;p16">
            <a:extLst>
              <a:ext uri="{FF2B5EF4-FFF2-40B4-BE49-F238E27FC236}">
                <a16:creationId xmlns:a16="http://schemas.microsoft.com/office/drawing/2014/main" id="{896F161D-ED63-679C-165B-3CD4300A8DBF}"/>
              </a:ext>
            </a:extLst>
          </p:cNvPr>
          <p:cNvSpPr txBox="1"/>
          <p:nvPr/>
        </p:nvSpPr>
        <p:spPr>
          <a:xfrm>
            <a:off x="547766" y="3195331"/>
            <a:ext cx="3706800" cy="1312145"/>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إنشاء بوابة تبرعات ذكية متعددة المصادر تضم:</a:t>
            </a:r>
          </a:p>
          <a:p>
            <a:pPr lvl="0" algn="just" rtl="1"/>
            <a:r>
              <a:rPr lang="ar-SA" sz="1200" dirty="0">
                <a:solidFill>
                  <a:srgbClr val="FFFFFF"/>
                </a:solidFill>
                <a:latin typeface="IBM Plex Sans Arabic"/>
                <a:ea typeface="IBM Plex Sans Arabic"/>
                <a:cs typeface="IBM Plex Sans Arabic"/>
                <a:sym typeface="IBM Plex Sans Arabic"/>
              </a:rPr>
              <a:t>تحويل النقاط – نقاط البيع – الهلل – ساعات التطوع – الاستقطاع الشهري – شراكات البنوك – الجمعيات الخيرية، مع لوحة تبرع تفاعلية تظهر أعداد الفئات، مستويات الأحقية، والأثر المتوقع للتبرع، مما يمكّن المتبرع من دعم الفئة التي يرغب بها بثقة ووضوح. وكذلك لوحة تفاعلية توضّح أثر التبرع والعائد الاستثماري وعدد المستفيدين، دون إظهار بيانات حساسة عن النزلاء.</a:t>
            </a:r>
          </a:p>
        </p:txBody>
      </p:sp>
      <p:sp>
        <p:nvSpPr>
          <p:cNvPr id="6" name="Google Shape;89;p16">
            <a:extLst>
              <a:ext uri="{FF2B5EF4-FFF2-40B4-BE49-F238E27FC236}">
                <a16:creationId xmlns:a16="http://schemas.microsoft.com/office/drawing/2014/main" id="{CC7C545C-67B7-9CEF-EEDF-AF02570B1C35}"/>
              </a:ext>
            </a:extLst>
          </p:cNvPr>
          <p:cNvSpPr txBox="1"/>
          <p:nvPr/>
        </p:nvSpPr>
        <p:spPr>
          <a:xfrm>
            <a:off x="927566" y="1024040"/>
            <a:ext cx="2849436" cy="558900"/>
          </a:xfrm>
          <a:prstGeom prst="rect">
            <a:avLst/>
          </a:prstGeom>
          <a:noFill/>
          <a:ln>
            <a:noFill/>
          </a:ln>
        </p:spPr>
        <p:txBody>
          <a:bodyPr spcFirstLastPara="1" wrap="square" lIns="94075" tIns="94075" rIns="94075" bIns="94075" anchor="ctr" anchorCtr="0">
            <a:noAutofit/>
          </a:bodyPr>
          <a:lstStyle/>
          <a:p>
            <a:pPr lvl="0" algn="r" rtl="1"/>
            <a:r>
              <a:rPr lang="ar-SA" sz="1543" b="1" dirty="0">
                <a:solidFill>
                  <a:srgbClr val="CCD891"/>
                </a:solidFill>
                <a:latin typeface="IBM Plex Sans Arabic"/>
                <a:ea typeface="IBM Plex Sans Arabic"/>
                <a:cs typeface="IBM Plex Sans Arabic"/>
                <a:sym typeface="IBM Plex Sans Arabic"/>
              </a:rPr>
              <a:t>من ناحية المتبرّع</a:t>
            </a:r>
            <a:endParaRPr lang="en-US" sz="1543" b="1" dirty="0">
              <a:solidFill>
                <a:srgbClr val="CCD891"/>
              </a:solidFill>
              <a:latin typeface="IBM Plex Sans Arabic"/>
              <a:ea typeface="IBM Plex Sans Arabic"/>
              <a:cs typeface="IBM Plex Sans Arabic"/>
              <a:sym typeface="IBM Plex Sans Arabic"/>
            </a:endParaRPr>
          </a:p>
        </p:txBody>
      </p:sp>
      <p:sp>
        <p:nvSpPr>
          <p:cNvPr id="7" name="Google Shape;92;p16">
            <a:extLst>
              <a:ext uri="{FF2B5EF4-FFF2-40B4-BE49-F238E27FC236}">
                <a16:creationId xmlns:a16="http://schemas.microsoft.com/office/drawing/2014/main" id="{0849F511-D992-6240-DB88-1247102A205C}"/>
              </a:ext>
            </a:extLst>
          </p:cNvPr>
          <p:cNvSpPr/>
          <p:nvPr/>
        </p:nvSpPr>
        <p:spPr>
          <a:xfrm>
            <a:off x="3879220" y="1010237"/>
            <a:ext cx="585300" cy="589500"/>
          </a:xfrm>
          <a:prstGeom prst="ellipse">
            <a:avLst/>
          </a:prstGeom>
          <a:solidFill>
            <a:srgbClr val="717A43"/>
          </a:solidFill>
          <a:ln>
            <a:noFill/>
          </a:ln>
        </p:spPr>
        <p:txBody>
          <a:bodyPr spcFirstLastPara="1" wrap="square" lIns="94075" tIns="94075" rIns="94075" bIns="94075" anchor="ctr" anchorCtr="0">
            <a:noAutofit/>
          </a:bodyPr>
          <a:lstStyle/>
          <a:p>
            <a:pPr algn="ctr" rtl="1"/>
            <a:r>
              <a:rPr lang="ar-SA" sz="2000" b="1">
                <a:solidFill>
                  <a:schemeClr val="lt1"/>
                </a:solidFill>
                <a:latin typeface="IBM Plex Sans Arabic"/>
                <a:ea typeface="IBM Plex Sans Arabic"/>
                <a:cs typeface="IBM Plex Sans Arabic"/>
                <a:sym typeface="IBM Plex Sans Arabic"/>
              </a:rPr>
              <a:t>2</a:t>
            </a:r>
            <a:endParaRPr lang="ar" sz="2000" b="1">
              <a:solidFill>
                <a:schemeClr val="lt1"/>
              </a:solidFill>
              <a:latin typeface="IBM Plex Sans Arabic"/>
              <a:ea typeface="IBM Plex Sans Arabic"/>
              <a:cs typeface="IBM Plex Sans Arabic"/>
              <a:sym typeface="IBM Plex Sans Arabic"/>
            </a:endParaRPr>
          </a:p>
        </p:txBody>
      </p:sp>
      <p:sp>
        <p:nvSpPr>
          <p:cNvPr id="8" name="Google Shape;84;p16">
            <a:extLst>
              <a:ext uri="{FF2B5EF4-FFF2-40B4-BE49-F238E27FC236}">
                <a16:creationId xmlns:a16="http://schemas.microsoft.com/office/drawing/2014/main" id="{C8E0B167-1AC9-AB68-80CE-9EC87F81B820}"/>
              </a:ext>
            </a:extLst>
          </p:cNvPr>
          <p:cNvSpPr txBox="1"/>
          <p:nvPr/>
        </p:nvSpPr>
        <p:spPr>
          <a:xfrm>
            <a:off x="927566" y="1563496"/>
            <a:ext cx="3327000" cy="307506"/>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b="1">
                <a:solidFill>
                  <a:srgbClr val="FF7300"/>
                </a:solidFill>
                <a:latin typeface="IBM Plex Sans Arabic"/>
                <a:ea typeface="IBM Plex Sans Arabic"/>
                <a:cs typeface="IBM Plex Sans Arabic"/>
                <a:sym typeface="IBM Plex Sans Arabic"/>
              </a:rPr>
              <a:t>المشكلة</a:t>
            </a:r>
            <a:r>
              <a:rPr lang="ar-SA" b="1">
                <a:solidFill>
                  <a:srgbClr val="FF7300"/>
                </a:solidFill>
                <a:latin typeface="IBM Plex Sans Arabic"/>
                <a:ea typeface="IBM Plex Sans Arabic"/>
                <a:cs typeface="IBM Plex Sans Arabic"/>
                <a:sym typeface="IBM Plex Sans Arabic"/>
              </a:rPr>
              <a:t>:</a:t>
            </a:r>
            <a:r>
              <a:rPr lang="ar" b="1">
                <a:solidFill>
                  <a:srgbClr val="FF7300"/>
                </a:solidFill>
                <a:latin typeface="IBM Plex Sans Arabic"/>
                <a:ea typeface="IBM Plex Sans Arabic"/>
                <a:cs typeface="IBM Plex Sans Arabic"/>
                <a:sym typeface="IBM Plex Sans Arabic"/>
              </a:rPr>
              <a:t>  </a:t>
            </a:r>
            <a:endParaRPr>
              <a:solidFill>
                <a:srgbClr val="FF7300"/>
              </a:solidFill>
              <a:latin typeface="IBM Plex Sans Arabic"/>
              <a:ea typeface="IBM Plex Sans Arabic"/>
              <a:cs typeface="IBM Plex Sans Arabic"/>
              <a:sym typeface="IBM Plex Sans Arabic"/>
            </a:endParaRPr>
          </a:p>
        </p:txBody>
      </p:sp>
      <p:sp>
        <p:nvSpPr>
          <p:cNvPr id="9" name="Google Shape;84;p16">
            <a:extLst>
              <a:ext uri="{FF2B5EF4-FFF2-40B4-BE49-F238E27FC236}">
                <a16:creationId xmlns:a16="http://schemas.microsoft.com/office/drawing/2014/main" id="{066C9889-8211-E222-3E0C-E27BD0441757}"/>
              </a:ext>
            </a:extLst>
          </p:cNvPr>
          <p:cNvSpPr txBox="1"/>
          <p:nvPr/>
        </p:nvSpPr>
        <p:spPr>
          <a:xfrm>
            <a:off x="927566" y="2809961"/>
            <a:ext cx="3327000" cy="307506"/>
          </a:xfrm>
          <a:prstGeom prst="rect">
            <a:avLst/>
          </a:prstGeom>
          <a:noFill/>
          <a:ln>
            <a:noFill/>
          </a:ln>
        </p:spPr>
        <p:txBody>
          <a:bodyPr spcFirstLastPara="1" wrap="square" lIns="94075" tIns="94075" rIns="94075" bIns="94075" anchor="t" anchorCtr="0">
            <a:noAutofit/>
          </a:bodyPr>
          <a:lstStyle/>
          <a:p>
            <a:pPr marL="0" lvl="0" indent="0" algn="just" rtl="1">
              <a:spcBef>
                <a:spcPts val="0"/>
              </a:spcBef>
              <a:spcAft>
                <a:spcPts val="0"/>
              </a:spcAft>
              <a:buNone/>
            </a:pPr>
            <a:r>
              <a:rPr lang="ar-SA" b="1">
                <a:solidFill>
                  <a:srgbClr val="FF7300"/>
                </a:solidFill>
                <a:latin typeface="IBM Plex Sans Arabic"/>
                <a:ea typeface="IBM Plex Sans Arabic"/>
                <a:cs typeface="IBM Plex Sans Arabic"/>
                <a:sym typeface="IBM Plex Sans Arabic"/>
              </a:rPr>
              <a:t>الحل:</a:t>
            </a:r>
            <a:r>
              <a:rPr lang="ar" b="1">
                <a:solidFill>
                  <a:srgbClr val="FF7300"/>
                </a:solidFill>
                <a:latin typeface="IBM Plex Sans Arabic"/>
                <a:ea typeface="IBM Plex Sans Arabic"/>
                <a:cs typeface="IBM Plex Sans Arabic"/>
                <a:sym typeface="IBM Plex Sans Arabic"/>
              </a:rPr>
              <a:t>  </a:t>
            </a:r>
            <a:endParaRPr>
              <a:solidFill>
                <a:srgbClr val="FF7300"/>
              </a:solidFill>
              <a:latin typeface="IBM Plex Sans Arabic"/>
              <a:ea typeface="IBM Plex Sans Arabic"/>
              <a:cs typeface="IBM Plex Sans Arabic"/>
              <a:sym typeface="IBM Plex Sans Arabic"/>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1" name="Google Shape;101;p17">
            <a:extLst>
              <a:ext uri="{FF2B5EF4-FFF2-40B4-BE49-F238E27FC236}">
                <a16:creationId xmlns:a16="http://schemas.microsoft.com/office/drawing/2014/main" id="{7224C109-235D-F1F6-8570-1A20E02E1918}"/>
              </a:ext>
            </a:extLst>
          </p:cNvPr>
          <p:cNvSpPr/>
          <p:nvPr/>
        </p:nvSpPr>
        <p:spPr>
          <a:xfrm flipH="1">
            <a:off x="6153168"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algn="ctr" rtl="1">
              <a:buSzPts val="1191"/>
            </a:pPr>
            <a:endParaRPr b="1" dirty="0">
              <a:solidFill>
                <a:schemeClr val="lt1"/>
              </a:solidFill>
              <a:latin typeface="IBM Plex Sans Arabic"/>
              <a:cs typeface="IBM Plex Sans Arabic"/>
              <a:sym typeface="IBM Plex Sans Arabic"/>
            </a:endParaRPr>
          </a:p>
        </p:txBody>
      </p:sp>
      <p:sp>
        <p:nvSpPr>
          <p:cNvPr id="17" name="Google Shape;101;p17">
            <a:extLst>
              <a:ext uri="{FF2B5EF4-FFF2-40B4-BE49-F238E27FC236}">
                <a16:creationId xmlns:a16="http://schemas.microsoft.com/office/drawing/2014/main" id="{7224C109-235D-F1F6-8570-1A20E02E1918}"/>
              </a:ext>
            </a:extLst>
          </p:cNvPr>
          <p:cNvSpPr/>
          <p:nvPr/>
        </p:nvSpPr>
        <p:spPr>
          <a:xfrm flipH="1">
            <a:off x="3142747"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endParaRPr b="1" dirty="0">
              <a:solidFill>
                <a:schemeClr val="lt1"/>
              </a:solidFill>
              <a:latin typeface="IBM Plex Sans Arabic"/>
              <a:cs typeface="IBM Plex Sans Arabic"/>
              <a:sym typeface="IBM Plex Sans Arabic"/>
            </a:endParaRPr>
          </a:p>
        </p:txBody>
      </p:sp>
      <p:sp>
        <p:nvSpPr>
          <p:cNvPr id="18" name="Google Shape;101;p17">
            <a:extLst>
              <a:ext uri="{FF2B5EF4-FFF2-40B4-BE49-F238E27FC236}">
                <a16:creationId xmlns:a16="http://schemas.microsoft.com/office/drawing/2014/main" id="{7224C109-235D-F1F6-8570-1A20E02E1918}"/>
              </a:ext>
            </a:extLst>
          </p:cNvPr>
          <p:cNvSpPr/>
          <p:nvPr/>
        </p:nvSpPr>
        <p:spPr>
          <a:xfrm flipH="1">
            <a:off x="132326"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endParaRPr b="1" dirty="0">
              <a:solidFill>
                <a:schemeClr val="lt1"/>
              </a:solidFill>
              <a:latin typeface="IBM Plex Sans Arabic"/>
              <a:cs typeface="IBM Plex Sans Arabic"/>
              <a:sym typeface="IBM Plex Sans Arabic"/>
            </a:endParaRPr>
          </a:p>
        </p:txBody>
      </p:sp>
      <p:sp>
        <p:nvSpPr>
          <p:cNvPr id="4" name="Google Shape;84;p16">
            <a:extLst>
              <a:ext uri="{FF2B5EF4-FFF2-40B4-BE49-F238E27FC236}">
                <a16:creationId xmlns:a16="http://schemas.microsoft.com/office/drawing/2014/main" id="{2477792D-E57C-BB5F-6C0E-4336A9237AF7}"/>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dirty="0" smtClean="0">
                <a:solidFill>
                  <a:srgbClr val="FF7300"/>
                </a:solidFill>
                <a:latin typeface="IBM Plex Sans Arabic"/>
                <a:ea typeface="IBM Plex Sans Arabic"/>
                <a:cs typeface="IBM Plex Sans Arabic"/>
                <a:sym typeface="IBM Plex Sans Arabic"/>
              </a:rPr>
              <a:t>فريق العمل</a:t>
            </a:r>
            <a:endParaRPr lang="ar-SA" sz="2678" b="1" dirty="0">
              <a:solidFill>
                <a:srgbClr val="FF7300"/>
              </a:solidFill>
              <a:latin typeface="IBM Plex Sans Arabic"/>
              <a:ea typeface="IBM Plex Sans Arabic"/>
              <a:cs typeface="IBM Plex Sans Arabic"/>
              <a:sym typeface="IBM Plex Sans Arabic"/>
            </a:endParaRPr>
          </a:p>
        </p:txBody>
      </p:sp>
      <p:sp>
        <p:nvSpPr>
          <p:cNvPr id="5" name="Google Shape;103;p17">
            <a:extLst>
              <a:ext uri="{FF2B5EF4-FFF2-40B4-BE49-F238E27FC236}">
                <a16:creationId xmlns:a16="http://schemas.microsoft.com/office/drawing/2014/main" id="{57902EC9-7269-37C2-50C8-1813EA78EA49}"/>
              </a:ext>
            </a:extLst>
          </p:cNvPr>
          <p:cNvSpPr/>
          <p:nvPr/>
        </p:nvSpPr>
        <p:spPr>
          <a:xfrm flipH="1">
            <a:off x="300349" y="705708"/>
            <a:ext cx="8613525" cy="767417"/>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endParaRPr lang="ar-SA" sz="1563" b="1" dirty="0">
              <a:solidFill>
                <a:schemeClr val="lt1"/>
              </a:solidFill>
              <a:latin typeface="IBM Plex Sans Arabic"/>
              <a:ea typeface="IBM Plex Sans Arabic"/>
              <a:cs typeface="IBM Plex Sans Arabic"/>
              <a:sym typeface="IBM Plex Sans Arabic"/>
            </a:endParaRPr>
          </a:p>
        </p:txBody>
      </p:sp>
      <p:sp>
        <p:nvSpPr>
          <p:cNvPr id="6" name="Rectangle 5"/>
          <p:cNvSpPr/>
          <p:nvPr/>
        </p:nvSpPr>
        <p:spPr>
          <a:xfrm>
            <a:off x="2825262" y="832738"/>
            <a:ext cx="6006551" cy="523220"/>
          </a:xfrm>
          <a:prstGeom prst="rect">
            <a:avLst/>
          </a:prstGeom>
        </p:spPr>
        <p:txBody>
          <a:bodyPr wrap="square">
            <a:spAutoFit/>
          </a:bodyPr>
          <a:lstStyle/>
          <a:p>
            <a:pPr lvl="0" algn="r">
              <a:buClrTx/>
              <a:defRPr/>
            </a:pPr>
            <a:r>
              <a:rPr lang="ar-SA" b="1" kern="1200" dirty="0">
                <a:solidFill>
                  <a:srgbClr val="FFC000"/>
                </a:solidFill>
                <a:latin typeface="IBM Plex Sans Arabic" panose="020B0604020202020204" charset="-78"/>
                <a:cs typeface="IBM Plex Sans Arabic" panose="020B0604020202020204" charset="-78"/>
              </a:rPr>
              <a:t>الدكتور / حمد </a:t>
            </a:r>
            <a:r>
              <a:rPr lang="ar-SA" b="1" kern="1200" dirty="0" smtClean="0">
                <a:solidFill>
                  <a:srgbClr val="FFC000"/>
                </a:solidFill>
                <a:latin typeface="IBM Plex Sans Arabic" panose="020B0604020202020204" charset="-78"/>
                <a:cs typeface="IBM Plex Sans Arabic" panose="020B0604020202020204" charset="-78"/>
              </a:rPr>
              <a:t>الذيابي</a:t>
            </a:r>
          </a:p>
          <a:p>
            <a:pPr algn="r">
              <a:buClrTx/>
              <a:defRPr/>
            </a:pPr>
            <a:r>
              <a:rPr lang="ar-SA" dirty="0">
                <a:solidFill>
                  <a:schemeClr val="bg1"/>
                </a:solidFill>
                <a:latin typeface="IBM Plex Sans Arabic" panose="020B0604020202020204" charset="-78"/>
                <a:cs typeface="IBM Plex Sans Arabic" panose="020B0604020202020204" charset="-78"/>
              </a:rPr>
              <a:t>وزارة الداخلية – المديرية العامة للسجون – مدير إدارة الذكاء الإصطناعي                 </a:t>
            </a:r>
            <a:endParaRPr lang="en-SA" kern="1200" dirty="0">
              <a:solidFill>
                <a:schemeClr val="bg1"/>
              </a:solidFill>
              <a:latin typeface="IBM Plex Sans Arabic" panose="020B0604020202020204" charset="-78"/>
              <a:cs typeface="IBM Plex Sans Arabic" panose="020B0604020202020204" charset="-78"/>
            </a:endParaRPr>
          </a:p>
        </p:txBody>
      </p:sp>
      <p:sp>
        <p:nvSpPr>
          <p:cNvPr id="9" name="مربع نص 2"/>
          <p:cNvSpPr txBox="1"/>
          <p:nvPr/>
        </p:nvSpPr>
        <p:spPr>
          <a:xfrm>
            <a:off x="300349" y="827806"/>
            <a:ext cx="3435468" cy="523220"/>
          </a:xfrm>
          <a:prstGeom prst="rect">
            <a:avLst/>
          </a:prstGeom>
        </p:spPr>
        <p:txBody>
          <a:bodyPr wrap="square">
            <a:spAutoFit/>
          </a:bodyPr>
          <a:lstStyle>
            <a:defPPr marR="0" lvl="0" algn="l" rtl="0">
              <a:lnSpc>
                <a:spcPct val="100000"/>
              </a:lnSpc>
              <a:spcBef>
                <a:spcPts val="0"/>
              </a:spcBef>
              <a:spcAft>
                <a:spcPts val="0"/>
              </a:spcAft>
            </a:defPPr>
            <a:lvl1pPr algn="r">
              <a:buClrTx/>
              <a:defRPr b="1" kern="1200">
                <a:solidFill>
                  <a:srgbClr val="073D2F"/>
                </a:solidFill>
                <a:latin typeface="Sakkal Majalla" panose="02000000000000000000" pitchFamily="2" charset="-78"/>
                <a:cs typeface="Sakkal Majalla" panose="02000000000000000000" pitchFamily="2" charset="-78"/>
              </a:defRPr>
            </a:lvl1pPr>
          </a:lstStyle>
          <a:p>
            <a:pPr rtl="1"/>
            <a:r>
              <a:rPr lang="ar-SA" dirty="0">
                <a:solidFill>
                  <a:srgbClr val="FFC000"/>
                </a:solidFill>
                <a:latin typeface="IBM Plex Sans Arabic" panose="020B0604020202020204" charset="-78"/>
                <a:cs typeface="IBM Plex Sans Arabic" panose="020B0604020202020204" charset="-78"/>
              </a:rPr>
              <a:t>ايميل:</a:t>
            </a:r>
            <a:r>
              <a:rPr lang="en-US" b="0" dirty="0" smtClean="0">
                <a:solidFill>
                  <a:schemeClr val="bg1"/>
                </a:solidFill>
                <a:latin typeface="IBM Plex Sans Arabic" panose="020B0604020202020204" charset="-78"/>
                <a:cs typeface="IBM Plex Sans Arabic" panose="020B0604020202020204" charset="-78"/>
              </a:rPr>
              <a:t>dr.hamad.althiapi@gmail.com </a:t>
            </a:r>
            <a:endParaRPr lang="ar-SA" b="0" dirty="0">
              <a:solidFill>
                <a:schemeClr val="bg1"/>
              </a:solidFill>
              <a:latin typeface="IBM Plex Sans Arabic" panose="020B0604020202020204" charset="-78"/>
              <a:cs typeface="IBM Plex Sans Arabic" panose="020B0604020202020204" charset="-78"/>
            </a:endParaRPr>
          </a:p>
          <a:p>
            <a:pPr rtl="1"/>
            <a:r>
              <a:rPr lang="ar-SA" dirty="0">
                <a:solidFill>
                  <a:srgbClr val="FFC000"/>
                </a:solidFill>
                <a:latin typeface="IBM Plex Sans Arabic" panose="020B0604020202020204" charset="-78"/>
                <a:cs typeface="IBM Plex Sans Arabic" panose="020B0604020202020204" charset="-78"/>
              </a:rPr>
              <a:t>الجوال: </a:t>
            </a:r>
            <a:r>
              <a:rPr lang="ar-SA" b="0" dirty="0">
                <a:solidFill>
                  <a:schemeClr val="bg1"/>
                </a:solidFill>
                <a:latin typeface="IBM Plex Sans Arabic" panose="020B0604020202020204" charset="-78"/>
                <a:cs typeface="IBM Plex Sans Arabic" panose="020B0604020202020204" charset="-78"/>
              </a:rPr>
              <a:t>0505538083</a:t>
            </a:r>
            <a:endParaRPr lang="ar-SA" b="0" dirty="0">
              <a:solidFill>
                <a:schemeClr val="bg1"/>
              </a:solidFill>
              <a:latin typeface="IBM Plex Sans Arabic" panose="020B0604020202020204" charset="-78"/>
              <a:cs typeface="IBM Plex Sans Arabic" panose="020B0604020202020204" charset="-78"/>
            </a:endParaRPr>
          </a:p>
        </p:txBody>
      </p:sp>
      <p:sp>
        <p:nvSpPr>
          <p:cNvPr id="16" name="Google Shape;101;p17">
            <a:extLst>
              <a:ext uri="{FF2B5EF4-FFF2-40B4-BE49-F238E27FC236}">
                <a16:creationId xmlns:a16="http://schemas.microsoft.com/office/drawing/2014/main" id="{7224C109-235D-F1F6-8570-1A20E02E1918}"/>
              </a:ext>
            </a:extLst>
          </p:cNvPr>
          <p:cNvSpPr/>
          <p:nvPr/>
        </p:nvSpPr>
        <p:spPr>
          <a:xfrm flipH="1">
            <a:off x="6386690" y="1554296"/>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نبذة </a:t>
            </a:r>
            <a:r>
              <a:rPr lang="ar-SA" b="1" dirty="0" smtClean="0">
                <a:solidFill>
                  <a:srgbClr val="FFC000"/>
                </a:solidFill>
                <a:latin typeface="IBM Plex Sans Arabic"/>
                <a:cs typeface="IBM Plex Sans Arabic"/>
                <a:sym typeface="IBM Plex Sans Arabic"/>
              </a:rPr>
              <a:t>مختصرة</a:t>
            </a:r>
            <a:endParaRPr lang="ar-SA" b="1" dirty="0">
              <a:solidFill>
                <a:srgbClr val="FFC000"/>
              </a:solidFill>
              <a:latin typeface="IBM Plex Sans Arabic"/>
              <a:cs typeface="IBM Plex Sans Arabic"/>
              <a:sym typeface="IBM Plex Sans Arabic"/>
            </a:endParaRPr>
          </a:p>
        </p:txBody>
      </p:sp>
      <p:sp>
        <p:nvSpPr>
          <p:cNvPr id="21" name="Google Shape;101;p17">
            <a:extLst>
              <a:ext uri="{FF2B5EF4-FFF2-40B4-BE49-F238E27FC236}">
                <a16:creationId xmlns:a16="http://schemas.microsoft.com/office/drawing/2014/main" id="{7224C109-235D-F1F6-8570-1A20E02E1918}"/>
              </a:ext>
            </a:extLst>
          </p:cNvPr>
          <p:cNvSpPr/>
          <p:nvPr/>
        </p:nvSpPr>
        <p:spPr>
          <a:xfrm flipH="1">
            <a:off x="3376269" y="1595223"/>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المؤهلات الأكاديمية والعضويات</a:t>
            </a:r>
            <a:endParaRPr lang="ar-SA" b="1" dirty="0">
              <a:solidFill>
                <a:srgbClr val="FFC000"/>
              </a:solidFill>
              <a:latin typeface="IBM Plex Sans Arabic"/>
              <a:cs typeface="IBM Plex Sans Arabic"/>
              <a:sym typeface="IBM Plex Sans Arabic"/>
            </a:endParaRPr>
          </a:p>
        </p:txBody>
      </p:sp>
      <p:sp>
        <p:nvSpPr>
          <p:cNvPr id="22" name="Google Shape;101;p17">
            <a:extLst>
              <a:ext uri="{FF2B5EF4-FFF2-40B4-BE49-F238E27FC236}">
                <a16:creationId xmlns:a16="http://schemas.microsoft.com/office/drawing/2014/main" id="{7224C109-235D-F1F6-8570-1A20E02E1918}"/>
              </a:ext>
            </a:extLst>
          </p:cNvPr>
          <p:cNvSpPr/>
          <p:nvPr/>
        </p:nvSpPr>
        <p:spPr>
          <a:xfrm flipH="1">
            <a:off x="340396" y="1595223"/>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المهارات التقنية</a:t>
            </a:r>
            <a:endParaRPr lang="ar-SA" b="1" dirty="0">
              <a:solidFill>
                <a:srgbClr val="FFC000"/>
              </a:solidFill>
              <a:latin typeface="IBM Plex Sans Arabic"/>
              <a:cs typeface="IBM Plex Sans Arabic"/>
              <a:sym typeface="IBM Plex Sans Arabic"/>
            </a:endParaRPr>
          </a:p>
        </p:txBody>
      </p:sp>
    </p:spTree>
    <p:extLst>
      <p:ext uri="{BB962C8B-B14F-4D97-AF65-F5344CB8AC3E}">
        <p14:creationId xmlns:p14="http://schemas.microsoft.com/office/powerpoint/2010/main" val="169371808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1" name="Google Shape;101;p17">
            <a:extLst>
              <a:ext uri="{FF2B5EF4-FFF2-40B4-BE49-F238E27FC236}">
                <a16:creationId xmlns:a16="http://schemas.microsoft.com/office/drawing/2014/main" id="{7224C109-235D-F1F6-8570-1A20E02E1918}"/>
              </a:ext>
            </a:extLst>
          </p:cNvPr>
          <p:cNvSpPr/>
          <p:nvPr/>
        </p:nvSpPr>
        <p:spPr>
          <a:xfrm flipH="1">
            <a:off x="6153168"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algn="ctr" rtl="1">
              <a:buSzPts val="1191"/>
            </a:pPr>
            <a:endParaRPr b="1" dirty="0">
              <a:solidFill>
                <a:schemeClr val="lt1"/>
              </a:solidFill>
              <a:latin typeface="IBM Plex Sans Arabic"/>
              <a:cs typeface="IBM Plex Sans Arabic"/>
              <a:sym typeface="IBM Plex Sans Arabic"/>
            </a:endParaRPr>
          </a:p>
        </p:txBody>
      </p:sp>
      <p:sp>
        <p:nvSpPr>
          <p:cNvPr id="17" name="Google Shape;101;p17">
            <a:extLst>
              <a:ext uri="{FF2B5EF4-FFF2-40B4-BE49-F238E27FC236}">
                <a16:creationId xmlns:a16="http://schemas.microsoft.com/office/drawing/2014/main" id="{7224C109-235D-F1F6-8570-1A20E02E1918}"/>
              </a:ext>
            </a:extLst>
          </p:cNvPr>
          <p:cNvSpPr/>
          <p:nvPr/>
        </p:nvSpPr>
        <p:spPr>
          <a:xfrm flipH="1">
            <a:off x="3142747"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endParaRPr b="1" dirty="0">
              <a:solidFill>
                <a:schemeClr val="lt1"/>
              </a:solidFill>
              <a:latin typeface="IBM Plex Sans Arabic"/>
              <a:cs typeface="IBM Plex Sans Arabic"/>
              <a:sym typeface="IBM Plex Sans Arabic"/>
            </a:endParaRPr>
          </a:p>
        </p:txBody>
      </p:sp>
      <p:sp>
        <p:nvSpPr>
          <p:cNvPr id="18" name="Google Shape;101;p17">
            <a:extLst>
              <a:ext uri="{FF2B5EF4-FFF2-40B4-BE49-F238E27FC236}">
                <a16:creationId xmlns:a16="http://schemas.microsoft.com/office/drawing/2014/main" id="{7224C109-235D-F1F6-8570-1A20E02E1918}"/>
              </a:ext>
            </a:extLst>
          </p:cNvPr>
          <p:cNvSpPr/>
          <p:nvPr/>
        </p:nvSpPr>
        <p:spPr>
          <a:xfrm flipH="1">
            <a:off x="132326" y="1554296"/>
            <a:ext cx="2883650" cy="3451458"/>
          </a:xfrm>
          <a:prstGeom prst="roundRect">
            <a:avLst>
              <a:gd name="adj" fmla="val 8238"/>
            </a:avLst>
          </a:prstGeom>
          <a:solidFill>
            <a:srgbClr val="717A43"/>
          </a:solidFill>
          <a:ln>
            <a:noFill/>
          </a:ln>
        </p:spPr>
        <p:txBody>
          <a:bodyPr spcFirstLastPara="1" wrap="square" lIns="0" tIns="109950" rIns="0" bIns="109950" anchor="t" anchorCtr="0">
            <a:noAutofit/>
          </a:bodyPr>
          <a:lstStyle/>
          <a:p>
            <a:pPr marL="0" marR="0" lvl="0" indent="0" algn="ctr" rtl="1">
              <a:lnSpc>
                <a:spcPct val="100000"/>
              </a:lnSpc>
              <a:spcBef>
                <a:spcPts val="0"/>
              </a:spcBef>
              <a:spcAft>
                <a:spcPts val="0"/>
              </a:spcAft>
              <a:buClr>
                <a:srgbClr val="000000"/>
              </a:buClr>
              <a:buSzPts val="1191"/>
              <a:buFont typeface="Arial"/>
              <a:buNone/>
            </a:pPr>
            <a:endParaRPr b="1" dirty="0">
              <a:solidFill>
                <a:schemeClr val="lt1"/>
              </a:solidFill>
              <a:latin typeface="IBM Plex Sans Arabic"/>
              <a:cs typeface="IBM Plex Sans Arabic"/>
              <a:sym typeface="IBM Plex Sans Arabic"/>
            </a:endParaRPr>
          </a:p>
        </p:txBody>
      </p:sp>
      <p:sp>
        <p:nvSpPr>
          <p:cNvPr id="4" name="Google Shape;84;p16">
            <a:extLst>
              <a:ext uri="{FF2B5EF4-FFF2-40B4-BE49-F238E27FC236}">
                <a16:creationId xmlns:a16="http://schemas.microsoft.com/office/drawing/2014/main" id="{2477792D-E57C-BB5F-6C0E-4336A9237AF7}"/>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SA" sz="2678" b="1" dirty="0" smtClean="0">
                <a:solidFill>
                  <a:srgbClr val="FF7300"/>
                </a:solidFill>
                <a:latin typeface="IBM Plex Sans Arabic"/>
                <a:ea typeface="IBM Plex Sans Arabic"/>
                <a:cs typeface="IBM Plex Sans Arabic"/>
                <a:sym typeface="IBM Plex Sans Arabic"/>
              </a:rPr>
              <a:t>فريق العمل</a:t>
            </a:r>
            <a:endParaRPr lang="ar-SA" sz="2678" b="1" dirty="0">
              <a:solidFill>
                <a:srgbClr val="FF7300"/>
              </a:solidFill>
              <a:latin typeface="IBM Plex Sans Arabic"/>
              <a:ea typeface="IBM Plex Sans Arabic"/>
              <a:cs typeface="IBM Plex Sans Arabic"/>
              <a:sym typeface="IBM Plex Sans Arabic"/>
            </a:endParaRPr>
          </a:p>
        </p:txBody>
      </p:sp>
      <p:sp>
        <p:nvSpPr>
          <p:cNvPr id="5" name="Google Shape;103;p17">
            <a:extLst>
              <a:ext uri="{FF2B5EF4-FFF2-40B4-BE49-F238E27FC236}">
                <a16:creationId xmlns:a16="http://schemas.microsoft.com/office/drawing/2014/main" id="{57902EC9-7269-37C2-50C8-1813EA78EA49}"/>
              </a:ext>
            </a:extLst>
          </p:cNvPr>
          <p:cNvSpPr/>
          <p:nvPr/>
        </p:nvSpPr>
        <p:spPr>
          <a:xfrm flipH="1">
            <a:off x="300349" y="705708"/>
            <a:ext cx="8613525" cy="767417"/>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lvl="0" algn="ctr" rtl="1">
              <a:buSzPts val="1924"/>
            </a:pPr>
            <a:endParaRPr lang="ar-SA" sz="1563" b="1" dirty="0">
              <a:solidFill>
                <a:schemeClr val="lt1"/>
              </a:solidFill>
              <a:latin typeface="IBM Plex Sans Arabic"/>
              <a:ea typeface="IBM Plex Sans Arabic"/>
              <a:cs typeface="IBM Plex Sans Arabic"/>
              <a:sym typeface="IBM Plex Sans Arabic"/>
            </a:endParaRPr>
          </a:p>
        </p:txBody>
      </p:sp>
      <p:sp>
        <p:nvSpPr>
          <p:cNvPr id="6" name="Rectangle 5"/>
          <p:cNvSpPr/>
          <p:nvPr/>
        </p:nvSpPr>
        <p:spPr>
          <a:xfrm>
            <a:off x="2825262" y="832738"/>
            <a:ext cx="6006551" cy="523220"/>
          </a:xfrm>
          <a:prstGeom prst="rect">
            <a:avLst/>
          </a:prstGeom>
        </p:spPr>
        <p:txBody>
          <a:bodyPr wrap="square">
            <a:spAutoFit/>
          </a:bodyPr>
          <a:lstStyle/>
          <a:p>
            <a:pPr lvl="0" algn="r">
              <a:buClrTx/>
              <a:defRPr/>
            </a:pPr>
            <a:r>
              <a:rPr lang="ar-SA" b="1" kern="1200" dirty="0">
                <a:solidFill>
                  <a:srgbClr val="FFC000"/>
                </a:solidFill>
                <a:latin typeface="IBM Plex Sans Arabic" panose="020B0604020202020204" charset="-78"/>
                <a:cs typeface="IBM Plex Sans Arabic" panose="020B0604020202020204" charset="-78"/>
              </a:rPr>
              <a:t>الدكتور / حمد </a:t>
            </a:r>
            <a:r>
              <a:rPr lang="ar-SA" b="1" kern="1200" dirty="0" smtClean="0">
                <a:solidFill>
                  <a:srgbClr val="FFC000"/>
                </a:solidFill>
                <a:latin typeface="IBM Plex Sans Arabic" panose="020B0604020202020204" charset="-78"/>
                <a:cs typeface="IBM Plex Sans Arabic" panose="020B0604020202020204" charset="-78"/>
              </a:rPr>
              <a:t>الذيابي</a:t>
            </a:r>
          </a:p>
          <a:p>
            <a:pPr algn="r">
              <a:buClrTx/>
              <a:defRPr/>
            </a:pPr>
            <a:r>
              <a:rPr lang="ar-SA" dirty="0">
                <a:solidFill>
                  <a:schemeClr val="bg1"/>
                </a:solidFill>
                <a:latin typeface="IBM Plex Sans Arabic" panose="020B0604020202020204" charset="-78"/>
                <a:cs typeface="IBM Plex Sans Arabic" panose="020B0604020202020204" charset="-78"/>
              </a:rPr>
              <a:t>وزارة الداخلية – المديرية العامة للسجون – مدير إدارة الذكاء الإصطناعي                 </a:t>
            </a:r>
            <a:endParaRPr lang="en-SA" kern="1200" dirty="0">
              <a:solidFill>
                <a:schemeClr val="bg1"/>
              </a:solidFill>
              <a:latin typeface="IBM Plex Sans Arabic" panose="020B0604020202020204" charset="-78"/>
              <a:cs typeface="IBM Plex Sans Arabic" panose="020B0604020202020204" charset="-78"/>
            </a:endParaRPr>
          </a:p>
        </p:txBody>
      </p:sp>
      <p:sp>
        <p:nvSpPr>
          <p:cNvPr id="9" name="مربع نص 2"/>
          <p:cNvSpPr txBox="1"/>
          <p:nvPr/>
        </p:nvSpPr>
        <p:spPr>
          <a:xfrm>
            <a:off x="300349" y="827806"/>
            <a:ext cx="3435468" cy="523220"/>
          </a:xfrm>
          <a:prstGeom prst="rect">
            <a:avLst/>
          </a:prstGeom>
        </p:spPr>
        <p:txBody>
          <a:bodyPr wrap="square">
            <a:spAutoFit/>
          </a:bodyPr>
          <a:lstStyle>
            <a:defPPr marR="0" lvl="0" algn="l" rtl="0">
              <a:lnSpc>
                <a:spcPct val="100000"/>
              </a:lnSpc>
              <a:spcBef>
                <a:spcPts val="0"/>
              </a:spcBef>
              <a:spcAft>
                <a:spcPts val="0"/>
              </a:spcAft>
            </a:defPPr>
            <a:lvl1pPr algn="r">
              <a:buClrTx/>
              <a:defRPr b="1" kern="1200">
                <a:solidFill>
                  <a:srgbClr val="073D2F"/>
                </a:solidFill>
                <a:latin typeface="Sakkal Majalla" panose="02000000000000000000" pitchFamily="2" charset="-78"/>
                <a:cs typeface="Sakkal Majalla" panose="02000000000000000000" pitchFamily="2" charset="-78"/>
              </a:defRPr>
            </a:lvl1pPr>
          </a:lstStyle>
          <a:p>
            <a:pPr rtl="1"/>
            <a:r>
              <a:rPr lang="ar-SA" dirty="0">
                <a:solidFill>
                  <a:srgbClr val="FFC000"/>
                </a:solidFill>
                <a:latin typeface="IBM Plex Sans Arabic" panose="020B0604020202020204" charset="-78"/>
                <a:cs typeface="IBM Plex Sans Arabic" panose="020B0604020202020204" charset="-78"/>
              </a:rPr>
              <a:t>ايميل:</a:t>
            </a:r>
            <a:r>
              <a:rPr lang="en-US" b="0" dirty="0" smtClean="0">
                <a:solidFill>
                  <a:schemeClr val="bg1"/>
                </a:solidFill>
                <a:latin typeface="IBM Plex Sans Arabic" panose="020B0604020202020204" charset="-78"/>
                <a:cs typeface="IBM Plex Sans Arabic" panose="020B0604020202020204" charset="-78"/>
              </a:rPr>
              <a:t>dr.hamad.althiapi@gmail.com </a:t>
            </a:r>
            <a:endParaRPr lang="ar-SA" b="0" dirty="0">
              <a:solidFill>
                <a:schemeClr val="bg1"/>
              </a:solidFill>
              <a:latin typeface="IBM Plex Sans Arabic" panose="020B0604020202020204" charset="-78"/>
              <a:cs typeface="IBM Plex Sans Arabic" panose="020B0604020202020204" charset="-78"/>
            </a:endParaRPr>
          </a:p>
          <a:p>
            <a:pPr rtl="1"/>
            <a:r>
              <a:rPr lang="ar-SA" dirty="0">
                <a:solidFill>
                  <a:srgbClr val="FFC000"/>
                </a:solidFill>
                <a:latin typeface="IBM Plex Sans Arabic" panose="020B0604020202020204" charset="-78"/>
                <a:cs typeface="IBM Plex Sans Arabic" panose="020B0604020202020204" charset="-78"/>
              </a:rPr>
              <a:t>الجوال: </a:t>
            </a:r>
            <a:r>
              <a:rPr lang="ar-SA" b="0" dirty="0">
                <a:solidFill>
                  <a:schemeClr val="bg1"/>
                </a:solidFill>
                <a:latin typeface="IBM Plex Sans Arabic" panose="020B0604020202020204" charset="-78"/>
                <a:cs typeface="IBM Plex Sans Arabic" panose="020B0604020202020204" charset="-78"/>
              </a:rPr>
              <a:t>0505538083</a:t>
            </a:r>
            <a:endParaRPr lang="ar-SA" b="0" dirty="0">
              <a:solidFill>
                <a:schemeClr val="bg1"/>
              </a:solidFill>
              <a:latin typeface="IBM Plex Sans Arabic" panose="020B0604020202020204" charset="-78"/>
              <a:cs typeface="IBM Plex Sans Arabic" panose="020B0604020202020204" charset="-78"/>
            </a:endParaRPr>
          </a:p>
        </p:txBody>
      </p:sp>
      <p:sp>
        <p:nvSpPr>
          <p:cNvPr id="16" name="Google Shape;101;p17">
            <a:extLst>
              <a:ext uri="{FF2B5EF4-FFF2-40B4-BE49-F238E27FC236}">
                <a16:creationId xmlns:a16="http://schemas.microsoft.com/office/drawing/2014/main" id="{7224C109-235D-F1F6-8570-1A20E02E1918}"/>
              </a:ext>
            </a:extLst>
          </p:cNvPr>
          <p:cNvSpPr/>
          <p:nvPr/>
        </p:nvSpPr>
        <p:spPr>
          <a:xfrm flipH="1">
            <a:off x="6386690" y="1554296"/>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نبذة </a:t>
            </a:r>
            <a:r>
              <a:rPr lang="ar-SA" b="1" dirty="0" smtClean="0">
                <a:solidFill>
                  <a:srgbClr val="FFC000"/>
                </a:solidFill>
                <a:latin typeface="IBM Plex Sans Arabic"/>
                <a:cs typeface="IBM Plex Sans Arabic"/>
                <a:sym typeface="IBM Plex Sans Arabic"/>
              </a:rPr>
              <a:t>مختصرة</a:t>
            </a:r>
            <a:endParaRPr lang="ar-SA" b="1" dirty="0">
              <a:solidFill>
                <a:srgbClr val="FFC000"/>
              </a:solidFill>
              <a:latin typeface="IBM Plex Sans Arabic"/>
              <a:cs typeface="IBM Plex Sans Arabic"/>
              <a:sym typeface="IBM Plex Sans Arabic"/>
            </a:endParaRPr>
          </a:p>
        </p:txBody>
      </p:sp>
      <p:sp>
        <p:nvSpPr>
          <p:cNvPr id="21" name="Google Shape;101;p17">
            <a:extLst>
              <a:ext uri="{FF2B5EF4-FFF2-40B4-BE49-F238E27FC236}">
                <a16:creationId xmlns:a16="http://schemas.microsoft.com/office/drawing/2014/main" id="{7224C109-235D-F1F6-8570-1A20E02E1918}"/>
              </a:ext>
            </a:extLst>
          </p:cNvPr>
          <p:cNvSpPr/>
          <p:nvPr/>
        </p:nvSpPr>
        <p:spPr>
          <a:xfrm flipH="1">
            <a:off x="3376269" y="1595223"/>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المؤهلات الأكاديمية والعضويات</a:t>
            </a:r>
            <a:endParaRPr lang="ar-SA" b="1" dirty="0">
              <a:solidFill>
                <a:srgbClr val="FFC000"/>
              </a:solidFill>
              <a:latin typeface="IBM Plex Sans Arabic"/>
              <a:cs typeface="IBM Plex Sans Arabic"/>
              <a:sym typeface="IBM Plex Sans Arabic"/>
            </a:endParaRPr>
          </a:p>
        </p:txBody>
      </p:sp>
      <p:sp>
        <p:nvSpPr>
          <p:cNvPr id="22" name="Google Shape;101;p17">
            <a:extLst>
              <a:ext uri="{FF2B5EF4-FFF2-40B4-BE49-F238E27FC236}">
                <a16:creationId xmlns:a16="http://schemas.microsoft.com/office/drawing/2014/main" id="{7224C109-235D-F1F6-8570-1A20E02E1918}"/>
              </a:ext>
            </a:extLst>
          </p:cNvPr>
          <p:cNvSpPr/>
          <p:nvPr/>
        </p:nvSpPr>
        <p:spPr>
          <a:xfrm flipH="1">
            <a:off x="340396" y="1595223"/>
            <a:ext cx="2416606" cy="345812"/>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algn="ctr" rtl="1">
              <a:buSzPts val="1191"/>
            </a:pPr>
            <a:r>
              <a:rPr lang="ar-SA" b="1" dirty="0">
                <a:solidFill>
                  <a:srgbClr val="FFC000"/>
                </a:solidFill>
                <a:latin typeface="IBM Plex Sans Arabic"/>
                <a:cs typeface="IBM Plex Sans Arabic"/>
                <a:sym typeface="IBM Plex Sans Arabic"/>
              </a:rPr>
              <a:t>المهارات التقنية</a:t>
            </a:r>
            <a:endParaRPr lang="ar-SA" b="1" dirty="0">
              <a:solidFill>
                <a:srgbClr val="FFC000"/>
              </a:solidFill>
              <a:latin typeface="IBM Plex Sans Arabic"/>
              <a:cs typeface="IBM Plex Sans Arabic"/>
              <a:sym typeface="IBM Plex Sans Arabic"/>
            </a:endParaRPr>
          </a:p>
        </p:txBody>
      </p:sp>
    </p:spTree>
    <p:extLst>
      <p:ext uri="{BB962C8B-B14F-4D97-AF65-F5344CB8AC3E}">
        <p14:creationId xmlns:p14="http://schemas.microsoft.com/office/powerpoint/2010/main" val="4743947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a:extLst>
            <a:ext uri="{FF2B5EF4-FFF2-40B4-BE49-F238E27FC236}">
              <a16:creationId xmlns:a16="http://schemas.microsoft.com/office/drawing/2014/main" id="{8E58F6A8-6266-95A6-2AF8-091CDF8864EC}"/>
            </a:ext>
          </a:extLst>
        </p:cNvPr>
        <p:cNvGrpSpPr/>
        <p:nvPr/>
      </p:nvGrpSpPr>
      <p:grpSpPr>
        <a:xfrm>
          <a:off x="0" y="0"/>
          <a:ext cx="0" cy="0"/>
          <a:chOff x="0" y="0"/>
          <a:chExt cx="0" cy="0"/>
        </a:xfrm>
      </p:grpSpPr>
      <p:sp>
        <p:nvSpPr>
          <p:cNvPr id="84" name="Google Shape;84;p16">
            <a:extLst>
              <a:ext uri="{FF2B5EF4-FFF2-40B4-BE49-F238E27FC236}">
                <a16:creationId xmlns:a16="http://schemas.microsoft.com/office/drawing/2014/main" id="{EF738ABA-9316-A8F4-F1F1-CAF92C6F7187}"/>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sz="2678" b="1" dirty="0">
                <a:solidFill>
                  <a:srgbClr val="FF7300"/>
                </a:solidFill>
                <a:latin typeface="IBM Plex Sans Arabic"/>
                <a:ea typeface="IBM Plex Sans Arabic"/>
                <a:cs typeface="IBM Plex Sans Arabic"/>
                <a:sym typeface="IBM Plex Sans Arabic"/>
              </a:rPr>
              <a:t>المشكلة  وحلّها</a:t>
            </a:r>
            <a:endParaRPr sz="2678" dirty="0">
              <a:solidFill>
                <a:srgbClr val="FF7300"/>
              </a:solidFill>
              <a:latin typeface="IBM Plex Sans Arabic"/>
              <a:ea typeface="IBM Plex Sans Arabic"/>
              <a:cs typeface="IBM Plex Sans Arabic"/>
              <a:sym typeface="IBM Plex Sans Arabic"/>
            </a:endParaRPr>
          </a:p>
        </p:txBody>
      </p:sp>
      <p:sp>
        <p:nvSpPr>
          <p:cNvPr id="86" name="Google Shape;86;p16">
            <a:extLst>
              <a:ext uri="{FF2B5EF4-FFF2-40B4-BE49-F238E27FC236}">
                <a16:creationId xmlns:a16="http://schemas.microsoft.com/office/drawing/2014/main" id="{3C9E3C97-9D88-9266-31BE-A64233A36E5D}"/>
              </a:ext>
            </a:extLst>
          </p:cNvPr>
          <p:cNvSpPr txBox="1"/>
          <p:nvPr/>
        </p:nvSpPr>
        <p:spPr>
          <a:xfrm>
            <a:off x="4689403" y="1895257"/>
            <a:ext cx="4014518" cy="702513"/>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تأخر الإفراج بسبب ضعف ربط البيانات، وعدم وضوح أولوية السداد، رغم وجود برامج إصلاح وتأهيل في السجون، إلا أنه لا يوجد نظام ذكي موحد يربط السلوك الإيجابي بزيادة فرص السداد أو تخفيف العبء المالي عنه. ويحفّز النزيل على الاندماج في البرامج الإصلاحية. </a:t>
            </a:r>
            <a:endParaRPr lang="en-US" sz="1200" dirty="0">
              <a:solidFill>
                <a:srgbClr val="FFFFFF"/>
              </a:solidFill>
              <a:latin typeface="IBM Plex Sans Arabic"/>
              <a:ea typeface="IBM Plex Sans Arabic"/>
              <a:cs typeface="IBM Plex Sans Arabic"/>
              <a:sym typeface="IBM Plex Sans Arabic"/>
            </a:endParaRPr>
          </a:p>
        </p:txBody>
      </p:sp>
      <p:sp>
        <p:nvSpPr>
          <p:cNvPr id="87" name="Google Shape;87;p16">
            <a:extLst>
              <a:ext uri="{FF2B5EF4-FFF2-40B4-BE49-F238E27FC236}">
                <a16:creationId xmlns:a16="http://schemas.microsoft.com/office/drawing/2014/main" id="{4E9C1DD2-B2F0-1D8A-F435-97C7FD36D5F6}"/>
              </a:ext>
            </a:extLst>
          </p:cNvPr>
          <p:cNvSpPr txBox="1"/>
          <p:nvPr/>
        </p:nvSpPr>
        <p:spPr>
          <a:xfrm>
            <a:off x="4997121" y="3195332"/>
            <a:ext cx="3706800" cy="1072424"/>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ربط بيانات السلوك والالتزام والبرامج التأهيلية بنظام </a:t>
            </a:r>
            <a:r>
              <a:rPr lang="en-US" sz="1200" dirty="0">
                <a:solidFill>
                  <a:srgbClr val="FFFFFF"/>
                </a:solidFill>
                <a:latin typeface="IBM Plex Sans Arabic"/>
                <a:ea typeface="IBM Plex Sans Arabic"/>
                <a:cs typeface="IBM Plex Sans Arabic"/>
                <a:sym typeface="IBM Plex Sans Arabic"/>
              </a:rPr>
              <a:t>AI Score، </a:t>
            </a:r>
            <a:r>
              <a:rPr lang="ar-SA" sz="1200" dirty="0">
                <a:solidFill>
                  <a:srgbClr val="FFFFFF"/>
                </a:solidFill>
                <a:latin typeface="IBM Plex Sans Arabic"/>
                <a:ea typeface="IBM Plex Sans Arabic"/>
                <a:cs typeface="IBM Plex Sans Arabic"/>
                <a:sym typeface="IBM Plex Sans Arabic"/>
              </a:rPr>
              <a:t>بحيث يُكافأ السلوك الإيجابي بارتفاع الأهلية، مما يحفّز الاستمرار في برامج التأهيل.</a:t>
            </a:r>
          </a:p>
        </p:txBody>
      </p:sp>
      <p:sp>
        <p:nvSpPr>
          <p:cNvPr id="89" name="Google Shape;89;p16">
            <a:extLst>
              <a:ext uri="{FF2B5EF4-FFF2-40B4-BE49-F238E27FC236}">
                <a16:creationId xmlns:a16="http://schemas.microsoft.com/office/drawing/2014/main" id="{3205AA85-BCA4-7C2D-0A09-A2A1ED78E640}"/>
              </a:ext>
            </a:extLst>
          </p:cNvPr>
          <p:cNvSpPr txBox="1"/>
          <p:nvPr/>
        </p:nvSpPr>
        <p:spPr>
          <a:xfrm>
            <a:off x="4689403" y="1024040"/>
            <a:ext cx="3536954" cy="558900"/>
          </a:xfrm>
          <a:prstGeom prst="rect">
            <a:avLst/>
          </a:prstGeom>
          <a:noFill/>
          <a:ln>
            <a:noFill/>
          </a:ln>
        </p:spPr>
        <p:txBody>
          <a:bodyPr spcFirstLastPara="1" wrap="square" lIns="94075" tIns="94075" rIns="94075" bIns="94075" anchor="ctr" anchorCtr="0">
            <a:noAutofit/>
          </a:bodyPr>
          <a:lstStyle/>
          <a:p>
            <a:pPr lvl="0" algn="r" rtl="1"/>
            <a:r>
              <a:rPr lang="ar-SA" sz="1543" b="1" dirty="0">
                <a:solidFill>
                  <a:srgbClr val="CCD891"/>
                </a:solidFill>
                <a:latin typeface="IBM Plex Sans Arabic"/>
                <a:ea typeface="IBM Plex Sans Arabic"/>
                <a:cs typeface="IBM Plex Sans Arabic"/>
                <a:sym typeface="IBM Plex Sans Arabic"/>
              </a:rPr>
              <a:t>من ناحية النزيل والفئات المستهدفة</a:t>
            </a:r>
            <a:endParaRPr lang="en-US" sz="1543" b="1" dirty="0">
              <a:solidFill>
                <a:srgbClr val="CCD891"/>
              </a:solidFill>
              <a:latin typeface="IBM Plex Sans Arabic"/>
              <a:ea typeface="IBM Plex Sans Arabic"/>
              <a:cs typeface="IBM Plex Sans Arabic"/>
              <a:sym typeface="IBM Plex Sans Arabic"/>
            </a:endParaRPr>
          </a:p>
        </p:txBody>
      </p:sp>
      <p:sp>
        <p:nvSpPr>
          <p:cNvPr id="92" name="Google Shape;92;p16">
            <a:extLst>
              <a:ext uri="{FF2B5EF4-FFF2-40B4-BE49-F238E27FC236}">
                <a16:creationId xmlns:a16="http://schemas.microsoft.com/office/drawing/2014/main" id="{EA3F2A5C-8CB9-E248-178C-39BC0D34A916}"/>
              </a:ext>
            </a:extLst>
          </p:cNvPr>
          <p:cNvSpPr/>
          <p:nvPr/>
        </p:nvSpPr>
        <p:spPr>
          <a:xfrm>
            <a:off x="8328575" y="1010237"/>
            <a:ext cx="585300" cy="589500"/>
          </a:xfrm>
          <a:prstGeom prst="ellipse">
            <a:avLst/>
          </a:prstGeom>
          <a:solidFill>
            <a:srgbClr val="717A43"/>
          </a:solidFill>
          <a:ln>
            <a:noFill/>
          </a:ln>
        </p:spPr>
        <p:txBody>
          <a:bodyPr spcFirstLastPara="1" wrap="square" lIns="94075" tIns="94075" rIns="94075" bIns="94075" anchor="ctr" anchorCtr="0">
            <a:noAutofit/>
          </a:bodyPr>
          <a:lstStyle/>
          <a:p>
            <a:pPr lvl="0" algn="ctr" rtl="1"/>
            <a:r>
              <a:rPr lang="ar-SA" sz="2000" b="1">
                <a:solidFill>
                  <a:schemeClr val="lt1"/>
                </a:solidFill>
                <a:latin typeface="IBM Plex Sans Arabic"/>
                <a:cs typeface="IBM Plex Sans Arabic"/>
                <a:sym typeface="IBM Plex Sans Arabic"/>
              </a:rPr>
              <a:t>3</a:t>
            </a:r>
            <a:endParaRPr sz="2000">
              <a:solidFill>
                <a:srgbClr val="FF7300"/>
              </a:solidFill>
            </a:endParaRPr>
          </a:p>
        </p:txBody>
      </p:sp>
      <p:sp>
        <p:nvSpPr>
          <p:cNvPr id="2" name="Google Shape;84;p16">
            <a:extLst>
              <a:ext uri="{FF2B5EF4-FFF2-40B4-BE49-F238E27FC236}">
                <a16:creationId xmlns:a16="http://schemas.microsoft.com/office/drawing/2014/main" id="{AC0C4294-9D9A-41E3-366E-6322A4C5F377}"/>
              </a:ext>
            </a:extLst>
          </p:cNvPr>
          <p:cNvSpPr txBox="1"/>
          <p:nvPr/>
        </p:nvSpPr>
        <p:spPr>
          <a:xfrm>
            <a:off x="5376921" y="1563496"/>
            <a:ext cx="3327000" cy="307506"/>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b="1">
                <a:solidFill>
                  <a:srgbClr val="FF7300"/>
                </a:solidFill>
                <a:latin typeface="IBM Plex Sans Arabic"/>
                <a:ea typeface="IBM Plex Sans Arabic"/>
                <a:cs typeface="IBM Plex Sans Arabic"/>
                <a:sym typeface="IBM Plex Sans Arabic"/>
              </a:rPr>
              <a:t>المشكلة</a:t>
            </a:r>
            <a:r>
              <a:rPr lang="ar-SA" b="1">
                <a:solidFill>
                  <a:srgbClr val="FF7300"/>
                </a:solidFill>
                <a:latin typeface="IBM Plex Sans Arabic"/>
                <a:ea typeface="IBM Plex Sans Arabic"/>
                <a:cs typeface="IBM Plex Sans Arabic"/>
                <a:sym typeface="IBM Plex Sans Arabic"/>
              </a:rPr>
              <a:t>:</a:t>
            </a:r>
            <a:r>
              <a:rPr lang="ar" b="1">
                <a:solidFill>
                  <a:srgbClr val="FF7300"/>
                </a:solidFill>
                <a:latin typeface="IBM Plex Sans Arabic"/>
                <a:ea typeface="IBM Plex Sans Arabic"/>
                <a:cs typeface="IBM Plex Sans Arabic"/>
                <a:sym typeface="IBM Plex Sans Arabic"/>
              </a:rPr>
              <a:t>  </a:t>
            </a:r>
            <a:endParaRPr>
              <a:solidFill>
                <a:srgbClr val="FF7300"/>
              </a:solidFill>
              <a:latin typeface="IBM Plex Sans Arabic"/>
              <a:ea typeface="IBM Plex Sans Arabic"/>
              <a:cs typeface="IBM Plex Sans Arabic"/>
              <a:sym typeface="IBM Plex Sans Arabic"/>
            </a:endParaRPr>
          </a:p>
        </p:txBody>
      </p:sp>
      <p:sp>
        <p:nvSpPr>
          <p:cNvPr id="3" name="Google Shape;84;p16">
            <a:extLst>
              <a:ext uri="{FF2B5EF4-FFF2-40B4-BE49-F238E27FC236}">
                <a16:creationId xmlns:a16="http://schemas.microsoft.com/office/drawing/2014/main" id="{EB96BEE8-80A2-8E4C-3C3C-0219F489CB67}"/>
              </a:ext>
            </a:extLst>
          </p:cNvPr>
          <p:cNvSpPr txBox="1"/>
          <p:nvPr/>
        </p:nvSpPr>
        <p:spPr>
          <a:xfrm>
            <a:off x="5376921" y="2809961"/>
            <a:ext cx="3327000" cy="307506"/>
          </a:xfrm>
          <a:prstGeom prst="rect">
            <a:avLst/>
          </a:prstGeom>
          <a:noFill/>
          <a:ln>
            <a:noFill/>
          </a:ln>
        </p:spPr>
        <p:txBody>
          <a:bodyPr spcFirstLastPara="1" wrap="square" lIns="94075" tIns="94075" rIns="94075" bIns="94075" anchor="t" anchorCtr="0">
            <a:noAutofit/>
          </a:bodyPr>
          <a:lstStyle/>
          <a:p>
            <a:pPr marL="0" lvl="0" indent="0" algn="just" rtl="1">
              <a:spcBef>
                <a:spcPts val="0"/>
              </a:spcBef>
              <a:spcAft>
                <a:spcPts val="0"/>
              </a:spcAft>
              <a:buNone/>
            </a:pPr>
            <a:r>
              <a:rPr lang="ar-SA" b="1">
                <a:solidFill>
                  <a:srgbClr val="FF7300"/>
                </a:solidFill>
                <a:latin typeface="IBM Plex Sans Arabic"/>
                <a:ea typeface="IBM Plex Sans Arabic"/>
                <a:cs typeface="IBM Plex Sans Arabic"/>
                <a:sym typeface="IBM Plex Sans Arabic"/>
              </a:rPr>
              <a:t>الحل:</a:t>
            </a:r>
            <a:r>
              <a:rPr lang="ar" b="1">
                <a:solidFill>
                  <a:srgbClr val="FF7300"/>
                </a:solidFill>
                <a:latin typeface="IBM Plex Sans Arabic"/>
                <a:ea typeface="IBM Plex Sans Arabic"/>
                <a:cs typeface="IBM Plex Sans Arabic"/>
                <a:sym typeface="IBM Plex Sans Arabic"/>
              </a:rPr>
              <a:t>  </a:t>
            </a:r>
            <a:endParaRPr>
              <a:solidFill>
                <a:srgbClr val="FF7300"/>
              </a:solidFill>
              <a:latin typeface="IBM Plex Sans Arabic"/>
              <a:ea typeface="IBM Plex Sans Arabic"/>
              <a:cs typeface="IBM Plex Sans Arabic"/>
              <a:sym typeface="IBM Plex Sans Arabic"/>
            </a:endParaRPr>
          </a:p>
        </p:txBody>
      </p:sp>
      <p:sp>
        <p:nvSpPr>
          <p:cNvPr id="4" name="Google Shape;86;p16">
            <a:extLst>
              <a:ext uri="{FF2B5EF4-FFF2-40B4-BE49-F238E27FC236}">
                <a16:creationId xmlns:a16="http://schemas.microsoft.com/office/drawing/2014/main" id="{63EFD118-4498-E3BE-86BC-44CF5E1DFB0C}"/>
              </a:ext>
            </a:extLst>
          </p:cNvPr>
          <p:cNvSpPr txBox="1"/>
          <p:nvPr/>
        </p:nvSpPr>
        <p:spPr>
          <a:xfrm>
            <a:off x="394726" y="1892637"/>
            <a:ext cx="3859840" cy="744066"/>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تشتت في منصات التبرعات، الغرامات، المخالفات، السداد من الحساب العام، المبالغ المستحقة، مما يؤدي لتشتت الجهود، وضعف تنويع مصادر الدخل والاستدامة المالية، وغياب أدوات تحليلية تساعد الوزارة على اتخاذ قرارات مبنية على البيانات.</a:t>
            </a:r>
          </a:p>
        </p:txBody>
      </p:sp>
      <p:sp>
        <p:nvSpPr>
          <p:cNvPr id="5" name="Google Shape;87;p16">
            <a:extLst>
              <a:ext uri="{FF2B5EF4-FFF2-40B4-BE49-F238E27FC236}">
                <a16:creationId xmlns:a16="http://schemas.microsoft.com/office/drawing/2014/main" id="{F34E4A15-B0CD-B4D6-46F5-ACC6A09BB8B5}"/>
              </a:ext>
            </a:extLst>
          </p:cNvPr>
          <p:cNvSpPr txBox="1"/>
          <p:nvPr/>
        </p:nvSpPr>
        <p:spPr>
          <a:xfrm>
            <a:off x="168025" y="3117467"/>
            <a:ext cx="4086541" cy="1383916"/>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منصة موحدة تغطي خدمات وزارة الداخلية المالية:</a:t>
            </a:r>
          </a:p>
          <a:p>
            <a:pPr lvl="0" algn="just" rtl="1"/>
            <a:r>
              <a:rPr lang="ar-SA" sz="1200" dirty="0">
                <a:solidFill>
                  <a:srgbClr val="FFFFFF"/>
                </a:solidFill>
                <a:latin typeface="IBM Plex Sans Arabic"/>
                <a:ea typeface="IBM Plex Sans Arabic"/>
                <a:cs typeface="IBM Plex Sans Arabic"/>
                <a:sym typeface="IBM Plex Sans Arabic"/>
              </a:rPr>
              <a:t> • فرجت</a:t>
            </a:r>
          </a:p>
          <a:p>
            <a:pPr lvl="0" algn="just" rtl="1"/>
            <a:r>
              <a:rPr lang="ar-SA" sz="1200" dirty="0">
                <a:solidFill>
                  <a:srgbClr val="FFFFFF"/>
                </a:solidFill>
                <a:latin typeface="IBM Plex Sans Arabic"/>
                <a:ea typeface="IBM Plex Sans Arabic"/>
                <a:cs typeface="IBM Plex Sans Arabic"/>
                <a:sym typeface="IBM Plex Sans Arabic"/>
              </a:rPr>
              <a:t> • السداد من الحساب العام للمديرية العامة للسجون</a:t>
            </a:r>
          </a:p>
          <a:p>
            <a:pPr lvl="0" algn="just" rtl="1"/>
            <a:r>
              <a:rPr lang="ar-SA" sz="1200" dirty="0">
                <a:solidFill>
                  <a:srgbClr val="FFFFFF"/>
                </a:solidFill>
                <a:latin typeface="IBM Plex Sans Arabic"/>
                <a:ea typeface="IBM Plex Sans Arabic"/>
                <a:cs typeface="IBM Plex Sans Arabic"/>
                <a:sym typeface="IBM Plex Sans Arabic"/>
              </a:rPr>
              <a:t> • المخالفات المرورية</a:t>
            </a:r>
          </a:p>
          <a:p>
            <a:pPr lvl="0" algn="just" rtl="1"/>
            <a:r>
              <a:rPr lang="ar-SA" sz="1200" dirty="0">
                <a:solidFill>
                  <a:srgbClr val="FFFFFF"/>
                </a:solidFill>
                <a:latin typeface="IBM Plex Sans Arabic"/>
                <a:ea typeface="IBM Plex Sans Arabic"/>
                <a:cs typeface="IBM Plex Sans Arabic"/>
                <a:sym typeface="IBM Plex Sans Arabic"/>
              </a:rPr>
              <a:t> • مخالفات الأمن البيئي</a:t>
            </a:r>
          </a:p>
          <a:p>
            <a:pPr lvl="0" algn="just" rtl="1"/>
            <a:r>
              <a:rPr lang="ar-SA" sz="1200" dirty="0">
                <a:solidFill>
                  <a:srgbClr val="FFFFFF"/>
                </a:solidFill>
                <a:latin typeface="IBM Plex Sans Arabic"/>
                <a:ea typeface="IBM Plex Sans Arabic"/>
                <a:cs typeface="IBM Plex Sans Arabic"/>
                <a:sym typeface="IBM Plex Sans Arabic"/>
              </a:rPr>
              <a:t> • الغرامات الحكومية</a:t>
            </a:r>
          </a:p>
          <a:p>
            <a:pPr lvl="0" algn="just" rtl="1"/>
            <a:r>
              <a:rPr lang="ar-SA" sz="1200" dirty="0">
                <a:solidFill>
                  <a:srgbClr val="FFFFFF"/>
                </a:solidFill>
                <a:latin typeface="IBM Plex Sans Arabic"/>
                <a:ea typeface="IBM Plex Sans Arabic"/>
                <a:cs typeface="IBM Plex Sans Arabic"/>
                <a:sym typeface="IBM Plex Sans Arabic"/>
              </a:rPr>
              <a:t> • القضايا المدنية</a:t>
            </a:r>
          </a:p>
          <a:p>
            <a:pPr lvl="0" algn="just" rtl="1"/>
            <a:r>
              <a:rPr lang="ar-SA" sz="1200" dirty="0">
                <a:solidFill>
                  <a:srgbClr val="FFFFFF"/>
                </a:solidFill>
                <a:latin typeface="IBM Plex Sans Arabic"/>
                <a:ea typeface="IBM Plex Sans Arabic"/>
                <a:cs typeface="IBM Plex Sans Arabic"/>
                <a:sym typeface="IBM Plex Sans Arabic"/>
              </a:rPr>
              <a:t>تدير التبرعات والغرامات والسداد بذكاء، وتتنوع من خلالها مصادر التمويل (نقاط بيع، ولاء، مكافآت، تطوع، جمعيات، استثمار)،  توفر تحليلات فورية وقرارات مبنية على البيانات.</a:t>
            </a:r>
            <a:endParaRPr sz="1200" dirty="0">
              <a:solidFill>
                <a:srgbClr val="FFFFFF"/>
              </a:solidFill>
              <a:latin typeface="IBM Plex Sans Arabic"/>
              <a:ea typeface="IBM Plex Sans Arabic"/>
              <a:cs typeface="IBM Plex Sans Arabic"/>
              <a:sym typeface="IBM Plex Sans Arabic"/>
            </a:endParaRPr>
          </a:p>
        </p:txBody>
      </p:sp>
      <p:sp>
        <p:nvSpPr>
          <p:cNvPr id="6" name="Google Shape;89;p16">
            <a:extLst>
              <a:ext uri="{FF2B5EF4-FFF2-40B4-BE49-F238E27FC236}">
                <a16:creationId xmlns:a16="http://schemas.microsoft.com/office/drawing/2014/main" id="{89137552-D770-1446-9A84-F18C3F79788E}"/>
              </a:ext>
            </a:extLst>
          </p:cNvPr>
          <p:cNvSpPr txBox="1"/>
          <p:nvPr/>
        </p:nvSpPr>
        <p:spPr>
          <a:xfrm>
            <a:off x="168025" y="1024040"/>
            <a:ext cx="3608977" cy="558900"/>
          </a:xfrm>
          <a:prstGeom prst="rect">
            <a:avLst/>
          </a:prstGeom>
          <a:noFill/>
          <a:ln>
            <a:noFill/>
          </a:ln>
        </p:spPr>
        <p:txBody>
          <a:bodyPr spcFirstLastPara="1" wrap="square" lIns="94075" tIns="94075" rIns="94075" bIns="94075" anchor="ctr" anchorCtr="0">
            <a:noAutofit/>
          </a:bodyPr>
          <a:lstStyle/>
          <a:p>
            <a:pPr lvl="0" algn="r" rtl="1"/>
            <a:r>
              <a:rPr lang="ar-SA" sz="1543" b="1" dirty="0">
                <a:solidFill>
                  <a:srgbClr val="CCD891"/>
                </a:solidFill>
                <a:latin typeface="IBM Plex Sans Arabic"/>
                <a:ea typeface="IBM Plex Sans Arabic"/>
                <a:cs typeface="IBM Plex Sans Arabic"/>
                <a:sym typeface="IBM Plex Sans Arabic"/>
              </a:rPr>
              <a:t>المشكلة من ناحية وزارة الداخلية والقطاعات التابعة لها</a:t>
            </a:r>
            <a:endParaRPr lang="en-US" sz="1543" b="1" dirty="0">
              <a:solidFill>
                <a:srgbClr val="CCD891"/>
              </a:solidFill>
              <a:latin typeface="IBM Plex Sans Arabic"/>
              <a:ea typeface="IBM Plex Sans Arabic"/>
              <a:cs typeface="IBM Plex Sans Arabic"/>
              <a:sym typeface="IBM Plex Sans Arabic"/>
            </a:endParaRPr>
          </a:p>
        </p:txBody>
      </p:sp>
      <p:sp>
        <p:nvSpPr>
          <p:cNvPr id="7" name="Google Shape;92;p16">
            <a:extLst>
              <a:ext uri="{FF2B5EF4-FFF2-40B4-BE49-F238E27FC236}">
                <a16:creationId xmlns:a16="http://schemas.microsoft.com/office/drawing/2014/main" id="{AA88BC41-137D-BAA6-2BA0-B1BE3DDC96FC}"/>
              </a:ext>
            </a:extLst>
          </p:cNvPr>
          <p:cNvSpPr/>
          <p:nvPr/>
        </p:nvSpPr>
        <p:spPr>
          <a:xfrm>
            <a:off x="3879220" y="1010237"/>
            <a:ext cx="585300" cy="589500"/>
          </a:xfrm>
          <a:prstGeom prst="ellipse">
            <a:avLst/>
          </a:prstGeom>
          <a:solidFill>
            <a:srgbClr val="717A43"/>
          </a:solidFill>
          <a:ln>
            <a:noFill/>
          </a:ln>
        </p:spPr>
        <p:txBody>
          <a:bodyPr spcFirstLastPara="1" wrap="square" lIns="94075" tIns="94075" rIns="94075" bIns="94075" anchor="ctr" anchorCtr="0">
            <a:noAutofit/>
          </a:bodyPr>
          <a:lstStyle/>
          <a:p>
            <a:pPr lvl="0" algn="ctr" rtl="1"/>
            <a:r>
              <a:rPr lang="ar-SA" sz="2000" b="1">
                <a:solidFill>
                  <a:schemeClr val="lt1"/>
                </a:solidFill>
                <a:latin typeface="IBM Plex Sans Arabic"/>
                <a:cs typeface="IBM Plex Sans Arabic"/>
                <a:sym typeface="IBM Plex Sans Arabic"/>
              </a:rPr>
              <a:t>4</a:t>
            </a:r>
            <a:endParaRPr sz="2000">
              <a:solidFill>
                <a:srgbClr val="FF7300"/>
              </a:solidFill>
            </a:endParaRPr>
          </a:p>
        </p:txBody>
      </p:sp>
      <p:sp>
        <p:nvSpPr>
          <p:cNvPr id="8" name="Google Shape;84;p16">
            <a:extLst>
              <a:ext uri="{FF2B5EF4-FFF2-40B4-BE49-F238E27FC236}">
                <a16:creationId xmlns:a16="http://schemas.microsoft.com/office/drawing/2014/main" id="{D4A0AA5D-6849-FB65-252C-E055CB12D821}"/>
              </a:ext>
            </a:extLst>
          </p:cNvPr>
          <p:cNvSpPr txBox="1"/>
          <p:nvPr/>
        </p:nvSpPr>
        <p:spPr>
          <a:xfrm>
            <a:off x="927566" y="1563496"/>
            <a:ext cx="3327000" cy="307506"/>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b="1" dirty="0">
                <a:solidFill>
                  <a:srgbClr val="FF7300"/>
                </a:solidFill>
                <a:latin typeface="IBM Plex Sans Arabic"/>
                <a:ea typeface="IBM Plex Sans Arabic"/>
                <a:cs typeface="IBM Plex Sans Arabic"/>
                <a:sym typeface="IBM Plex Sans Arabic"/>
              </a:rPr>
              <a:t>المشكلة</a:t>
            </a:r>
            <a:r>
              <a:rPr lang="ar-SA" b="1" dirty="0">
                <a:solidFill>
                  <a:srgbClr val="FF7300"/>
                </a:solidFill>
                <a:latin typeface="IBM Plex Sans Arabic"/>
                <a:ea typeface="IBM Plex Sans Arabic"/>
                <a:cs typeface="IBM Plex Sans Arabic"/>
                <a:sym typeface="IBM Plex Sans Arabic"/>
              </a:rPr>
              <a:t>:</a:t>
            </a:r>
            <a:r>
              <a:rPr lang="ar" b="1" dirty="0">
                <a:solidFill>
                  <a:srgbClr val="FF7300"/>
                </a:solidFill>
                <a:latin typeface="IBM Plex Sans Arabic"/>
                <a:ea typeface="IBM Plex Sans Arabic"/>
                <a:cs typeface="IBM Plex Sans Arabic"/>
                <a:sym typeface="IBM Plex Sans Arabic"/>
              </a:rPr>
              <a:t>  </a:t>
            </a:r>
            <a:endParaRPr dirty="0">
              <a:solidFill>
                <a:srgbClr val="FF7300"/>
              </a:solidFill>
              <a:latin typeface="IBM Plex Sans Arabic"/>
              <a:ea typeface="IBM Plex Sans Arabic"/>
              <a:cs typeface="IBM Plex Sans Arabic"/>
              <a:sym typeface="IBM Plex Sans Arabic"/>
            </a:endParaRPr>
          </a:p>
        </p:txBody>
      </p:sp>
      <p:sp>
        <p:nvSpPr>
          <p:cNvPr id="9" name="Google Shape;84;p16">
            <a:extLst>
              <a:ext uri="{FF2B5EF4-FFF2-40B4-BE49-F238E27FC236}">
                <a16:creationId xmlns:a16="http://schemas.microsoft.com/office/drawing/2014/main" id="{91396584-2E2D-3014-307D-F76FCD749FDA}"/>
              </a:ext>
            </a:extLst>
          </p:cNvPr>
          <p:cNvSpPr txBox="1"/>
          <p:nvPr/>
        </p:nvSpPr>
        <p:spPr>
          <a:xfrm>
            <a:off x="927566" y="2809961"/>
            <a:ext cx="3327000" cy="307506"/>
          </a:xfrm>
          <a:prstGeom prst="rect">
            <a:avLst/>
          </a:prstGeom>
          <a:noFill/>
          <a:ln>
            <a:noFill/>
          </a:ln>
        </p:spPr>
        <p:txBody>
          <a:bodyPr spcFirstLastPara="1" wrap="square" lIns="94075" tIns="94075" rIns="94075" bIns="94075" anchor="t" anchorCtr="0">
            <a:noAutofit/>
          </a:bodyPr>
          <a:lstStyle/>
          <a:p>
            <a:pPr marL="0" lvl="0" indent="0" algn="just" rtl="1">
              <a:spcBef>
                <a:spcPts val="0"/>
              </a:spcBef>
              <a:spcAft>
                <a:spcPts val="0"/>
              </a:spcAft>
              <a:buNone/>
            </a:pPr>
            <a:r>
              <a:rPr lang="ar-SA" b="1">
                <a:solidFill>
                  <a:srgbClr val="FF7300"/>
                </a:solidFill>
                <a:latin typeface="IBM Plex Sans Arabic"/>
                <a:ea typeface="IBM Plex Sans Arabic"/>
                <a:cs typeface="IBM Plex Sans Arabic"/>
                <a:sym typeface="IBM Plex Sans Arabic"/>
              </a:rPr>
              <a:t>الحل:</a:t>
            </a:r>
            <a:r>
              <a:rPr lang="ar" b="1">
                <a:solidFill>
                  <a:srgbClr val="FF7300"/>
                </a:solidFill>
                <a:latin typeface="IBM Plex Sans Arabic"/>
                <a:ea typeface="IBM Plex Sans Arabic"/>
                <a:cs typeface="IBM Plex Sans Arabic"/>
                <a:sym typeface="IBM Plex Sans Arabic"/>
              </a:rPr>
              <a:t>  </a:t>
            </a:r>
            <a:endParaRPr>
              <a:solidFill>
                <a:srgbClr val="FF7300"/>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1444501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a:extLst>
            <a:ext uri="{FF2B5EF4-FFF2-40B4-BE49-F238E27FC236}">
              <a16:creationId xmlns:a16="http://schemas.microsoft.com/office/drawing/2014/main" id="{8E58F6A8-6266-95A6-2AF8-091CDF8864EC}"/>
            </a:ext>
          </a:extLst>
        </p:cNvPr>
        <p:cNvGrpSpPr/>
        <p:nvPr/>
      </p:nvGrpSpPr>
      <p:grpSpPr>
        <a:xfrm>
          <a:off x="0" y="0"/>
          <a:ext cx="0" cy="0"/>
          <a:chOff x="0" y="0"/>
          <a:chExt cx="0" cy="0"/>
        </a:xfrm>
      </p:grpSpPr>
      <p:sp>
        <p:nvSpPr>
          <p:cNvPr id="84" name="Google Shape;84;p16">
            <a:extLst>
              <a:ext uri="{FF2B5EF4-FFF2-40B4-BE49-F238E27FC236}">
                <a16:creationId xmlns:a16="http://schemas.microsoft.com/office/drawing/2014/main" id="{EF738ABA-9316-A8F4-F1F1-CAF92C6F7187}"/>
              </a:ext>
            </a:extLst>
          </p:cNvPr>
          <p:cNvSpPr txBox="1"/>
          <p:nvPr/>
        </p:nvSpPr>
        <p:spPr>
          <a:xfrm>
            <a:off x="5586875" y="115437"/>
            <a:ext cx="3327000" cy="509100"/>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sz="2678" b="1" dirty="0">
                <a:solidFill>
                  <a:srgbClr val="FF7300"/>
                </a:solidFill>
                <a:latin typeface="IBM Plex Sans Arabic"/>
                <a:ea typeface="IBM Plex Sans Arabic"/>
                <a:cs typeface="IBM Plex Sans Arabic"/>
                <a:sym typeface="IBM Plex Sans Arabic"/>
              </a:rPr>
              <a:t>المشكلة  وحلّها</a:t>
            </a:r>
            <a:endParaRPr sz="2678" dirty="0">
              <a:solidFill>
                <a:srgbClr val="FF7300"/>
              </a:solidFill>
              <a:latin typeface="IBM Plex Sans Arabic"/>
              <a:ea typeface="IBM Plex Sans Arabic"/>
              <a:cs typeface="IBM Plex Sans Arabic"/>
              <a:sym typeface="IBM Plex Sans Arabic"/>
            </a:endParaRPr>
          </a:p>
        </p:txBody>
      </p:sp>
      <p:sp>
        <p:nvSpPr>
          <p:cNvPr id="86" name="Google Shape;86;p16">
            <a:extLst>
              <a:ext uri="{FF2B5EF4-FFF2-40B4-BE49-F238E27FC236}">
                <a16:creationId xmlns:a16="http://schemas.microsoft.com/office/drawing/2014/main" id="{3C9E3C97-9D88-9266-31BE-A64233A36E5D}"/>
              </a:ext>
            </a:extLst>
          </p:cNvPr>
          <p:cNvSpPr txBox="1"/>
          <p:nvPr/>
        </p:nvSpPr>
        <p:spPr>
          <a:xfrm>
            <a:off x="745958" y="1881454"/>
            <a:ext cx="7957963" cy="702513"/>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التفاوض الحالي يتم بطريقة يدوية، تعتمد على اجتهادات مختلفة بين الفِرق، وتُراجع آلاف المطالبات دون أدوات تحليلية، مما يؤدي لهدر مالي، وعدم القدرة على تحديد أفضل عروض السداد، وعدم القدرة على استغلال الفائض من التبرعات، وعدم امتلاك تصور شامل عن أولويات السداد أو حالات التخفيض الممكنة.</a:t>
            </a:r>
          </a:p>
        </p:txBody>
      </p:sp>
      <p:sp>
        <p:nvSpPr>
          <p:cNvPr id="87" name="Google Shape;87;p16">
            <a:extLst>
              <a:ext uri="{FF2B5EF4-FFF2-40B4-BE49-F238E27FC236}">
                <a16:creationId xmlns:a16="http://schemas.microsoft.com/office/drawing/2014/main" id="{4E9C1DD2-B2F0-1D8A-F435-97C7FD36D5F6}"/>
              </a:ext>
            </a:extLst>
          </p:cNvPr>
          <p:cNvSpPr txBox="1"/>
          <p:nvPr/>
        </p:nvSpPr>
        <p:spPr>
          <a:xfrm>
            <a:off x="745958" y="3047203"/>
            <a:ext cx="7957963" cy="1705550"/>
          </a:xfrm>
          <a:prstGeom prst="rect">
            <a:avLst/>
          </a:prstGeom>
          <a:noFill/>
          <a:ln>
            <a:noFill/>
          </a:ln>
        </p:spPr>
        <p:txBody>
          <a:bodyPr spcFirstLastPara="1" wrap="square" lIns="94075" tIns="94075" rIns="94075" bIns="94075" anchor="t" anchorCtr="0">
            <a:noAutofit/>
          </a:bodyPr>
          <a:lstStyle/>
          <a:p>
            <a:pPr lvl="0" algn="just" rtl="1"/>
            <a:r>
              <a:rPr lang="ar-SA" sz="1200" dirty="0">
                <a:solidFill>
                  <a:srgbClr val="FFFFFF"/>
                </a:solidFill>
                <a:latin typeface="IBM Plex Sans Arabic"/>
                <a:ea typeface="IBM Plex Sans Arabic"/>
                <a:cs typeface="IBM Plex Sans Arabic"/>
                <a:sym typeface="IBM Plex Sans Arabic"/>
              </a:rPr>
              <a:t>تطوير نظام تفاوض ذكي يخدم ثلاث جهات رئيسية:</a:t>
            </a:r>
          </a:p>
          <a:p>
            <a:pPr lvl="0" algn="just" rtl="1"/>
            <a:endParaRPr lang="ar-SA" sz="1200" dirty="0">
              <a:solidFill>
                <a:srgbClr val="FFFFFF"/>
              </a:solidFill>
              <a:latin typeface="IBM Plex Sans Arabic"/>
              <a:ea typeface="IBM Plex Sans Arabic"/>
              <a:cs typeface="IBM Plex Sans Arabic"/>
              <a:sym typeface="IBM Plex Sans Arabic"/>
            </a:endParaRPr>
          </a:p>
          <a:p>
            <a:pPr lvl="0" algn="just" rtl="1"/>
            <a:r>
              <a:rPr lang="ar-SA" sz="1200" dirty="0">
                <a:solidFill>
                  <a:srgbClr val="FFFFFF"/>
                </a:solidFill>
                <a:latin typeface="IBM Plex Sans Arabic"/>
                <a:ea typeface="IBM Plex Sans Arabic"/>
                <a:cs typeface="IBM Plex Sans Arabic"/>
                <a:sym typeface="IBM Plex Sans Arabic"/>
              </a:rPr>
              <a:t> • التفاوض مع المتبرّع (توجيه المتبرع لاستثمار الفائض في فئات أعلى حاجة، وإظهار بدائل فورية مثل: "بتغيير هذا الشرط يمكن دعم حالات إضافية"، ورفع كفاءة الاستفادة من التبرعات وتقليل الهدر)</a:t>
            </a:r>
          </a:p>
          <a:p>
            <a:pPr lvl="0" algn="just" rtl="1"/>
            <a:endParaRPr lang="ar-SA" sz="1200" dirty="0">
              <a:solidFill>
                <a:srgbClr val="FFFFFF"/>
              </a:solidFill>
              <a:latin typeface="IBM Plex Sans Arabic"/>
              <a:ea typeface="IBM Plex Sans Arabic"/>
              <a:cs typeface="IBM Plex Sans Arabic"/>
              <a:sym typeface="IBM Plex Sans Arabic"/>
            </a:endParaRPr>
          </a:p>
          <a:p>
            <a:pPr lvl="0" algn="just" rtl="1"/>
            <a:r>
              <a:rPr lang="ar-SA" sz="1200" dirty="0">
                <a:solidFill>
                  <a:srgbClr val="FFFFFF"/>
                </a:solidFill>
                <a:latin typeface="IBM Plex Sans Arabic"/>
                <a:ea typeface="IBM Plex Sans Arabic"/>
                <a:cs typeface="IBM Plex Sans Arabic"/>
                <a:sym typeface="IBM Plex Sans Arabic"/>
              </a:rPr>
              <a:t> • التفاوض مع أصحاب المطالبات (اقتراح خصومات عادلة مبنية على تحليل الحالة، ورفع احتمالية قبول تخفيض المطالبة بدل الاجتهاد اليدوي، وتقليل التكلفة الإجمالية للحالات لزيادة عدد المستفيدين)</a:t>
            </a:r>
          </a:p>
          <a:p>
            <a:pPr lvl="0" algn="just" rtl="1"/>
            <a:endParaRPr lang="ar-SA" sz="1200" dirty="0">
              <a:solidFill>
                <a:srgbClr val="FFFFFF"/>
              </a:solidFill>
              <a:latin typeface="IBM Plex Sans Arabic"/>
              <a:ea typeface="IBM Plex Sans Arabic"/>
              <a:cs typeface="IBM Plex Sans Arabic"/>
              <a:sym typeface="IBM Plex Sans Arabic"/>
            </a:endParaRPr>
          </a:p>
          <a:p>
            <a:pPr lvl="0" algn="just" rtl="1"/>
            <a:r>
              <a:rPr lang="ar-SA" sz="1200" dirty="0">
                <a:solidFill>
                  <a:srgbClr val="FFFFFF"/>
                </a:solidFill>
                <a:latin typeface="IBM Plex Sans Arabic"/>
                <a:ea typeface="IBM Plex Sans Arabic"/>
                <a:cs typeface="IBM Plex Sans Arabic"/>
                <a:sym typeface="IBM Plex Sans Arabic"/>
              </a:rPr>
              <a:t> • التفاوض المستفيدين والمسدد عنهم (ربط السداد بالتزام النزيل بالبرامج الإصلاحية والسلوكية، وتحسين مستوى السلوك لرفع درجة الأحقية </a:t>
            </a:r>
            <a:r>
              <a:rPr lang="en-US" sz="1200" dirty="0">
                <a:solidFill>
                  <a:srgbClr val="FFFFFF"/>
                </a:solidFill>
                <a:latin typeface="IBM Plex Sans Arabic"/>
                <a:ea typeface="IBM Plex Sans Arabic"/>
                <a:cs typeface="IBM Plex Sans Arabic"/>
                <a:sym typeface="IBM Plex Sans Arabic"/>
              </a:rPr>
              <a:t>AI Score، </a:t>
            </a:r>
            <a:r>
              <a:rPr lang="ar-SA" sz="1200" dirty="0">
                <a:solidFill>
                  <a:srgbClr val="FFFFFF"/>
                </a:solidFill>
                <a:latin typeface="IBM Plex Sans Arabic"/>
                <a:ea typeface="IBM Plex Sans Arabic"/>
                <a:cs typeface="IBM Plex Sans Arabic"/>
                <a:sym typeface="IBM Plex Sans Arabic"/>
              </a:rPr>
              <a:t>وضمان استدامة الإفراج وتقليل احتمالية العود)</a:t>
            </a:r>
          </a:p>
        </p:txBody>
      </p:sp>
      <p:sp>
        <p:nvSpPr>
          <p:cNvPr id="89" name="Google Shape;89;p16">
            <a:extLst>
              <a:ext uri="{FF2B5EF4-FFF2-40B4-BE49-F238E27FC236}">
                <a16:creationId xmlns:a16="http://schemas.microsoft.com/office/drawing/2014/main" id="{3205AA85-BCA4-7C2D-0A09-A2A1ED78E640}"/>
              </a:ext>
            </a:extLst>
          </p:cNvPr>
          <p:cNvSpPr txBox="1"/>
          <p:nvPr/>
        </p:nvSpPr>
        <p:spPr>
          <a:xfrm>
            <a:off x="4689403" y="1010237"/>
            <a:ext cx="3536954" cy="558900"/>
          </a:xfrm>
          <a:prstGeom prst="rect">
            <a:avLst/>
          </a:prstGeom>
          <a:noFill/>
          <a:ln>
            <a:noFill/>
          </a:ln>
        </p:spPr>
        <p:txBody>
          <a:bodyPr spcFirstLastPara="1" wrap="square" lIns="94075" tIns="94075" rIns="94075" bIns="94075" anchor="ctr" anchorCtr="0">
            <a:noAutofit/>
          </a:bodyPr>
          <a:lstStyle/>
          <a:p>
            <a:pPr lvl="0" algn="r" rtl="1"/>
            <a:r>
              <a:rPr lang="ar-SA" sz="1543" b="1" dirty="0">
                <a:solidFill>
                  <a:srgbClr val="CCD891"/>
                </a:solidFill>
                <a:latin typeface="IBM Plex Sans Arabic"/>
                <a:ea typeface="IBM Plex Sans Arabic"/>
                <a:cs typeface="IBM Plex Sans Arabic"/>
                <a:sym typeface="IBM Plex Sans Arabic"/>
              </a:rPr>
              <a:t>من ناحية الجهة المفاوضة</a:t>
            </a:r>
            <a:endParaRPr lang="en-US" sz="1543" b="1" dirty="0">
              <a:solidFill>
                <a:srgbClr val="CCD891"/>
              </a:solidFill>
              <a:latin typeface="IBM Plex Sans Arabic"/>
              <a:ea typeface="IBM Plex Sans Arabic"/>
              <a:cs typeface="IBM Plex Sans Arabic"/>
              <a:sym typeface="IBM Plex Sans Arabic"/>
            </a:endParaRPr>
          </a:p>
        </p:txBody>
      </p:sp>
      <p:sp>
        <p:nvSpPr>
          <p:cNvPr id="92" name="Google Shape;92;p16">
            <a:extLst>
              <a:ext uri="{FF2B5EF4-FFF2-40B4-BE49-F238E27FC236}">
                <a16:creationId xmlns:a16="http://schemas.microsoft.com/office/drawing/2014/main" id="{EA3F2A5C-8CB9-E248-178C-39BC0D34A916}"/>
              </a:ext>
            </a:extLst>
          </p:cNvPr>
          <p:cNvSpPr/>
          <p:nvPr/>
        </p:nvSpPr>
        <p:spPr>
          <a:xfrm>
            <a:off x="8328575" y="996434"/>
            <a:ext cx="585300" cy="589500"/>
          </a:xfrm>
          <a:prstGeom prst="ellipse">
            <a:avLst/>
          </a:prstGeom>
          <a:solidFill>
            <a:srgbClr val="717A43"/>
          </a:solidFill>
          <a:ln>
            <a:noFill/>
          </a:ln>
        </p:spPr>
        <p:txBody>
          <a:bodyPr spcFirstLastPara="1" wrap="square" lIns="94075" tIns="94075" rIns="94075" bIns="94075" anchor="ctr" anchorCtr="0">
            <a:noAutofit/>
          </a:bodyPr>
          <a:lstStyle/>
          <a:p>
            <a:pPr lvl="0" algn="ctr" rtl="1"/>
            <a:r>
              <a:rPr lang="ar-SA" sz="2000" b="1" dirty="0">
                <a:solidFill>
                  <a:schemeClr val="lt1"/>
                </a:solidFill>
                <a:latin typeface="IBM Plex Sans Arabic"/>
                <a:cs typeface="IBM Plex Sans Arabic"/>
                <a:sym typeface="IBM Plex Sans Arabic"/>
              </a:rPr>
              <a:t>5</a:t>
            </a:r>
            <a:endParaRPr sz="2000" dirty="0">
              <a:solidFill>
                <a:srgbClr val="FF7300"/>
              </a:solidFill>
            </a:endParaRPr>
          </a:p>
        </p:txBody>
      </p:sp>
      <p:sp>
        <p:nvSpPr>
          <p:cNvPr id="2" name="Google Shape;84;p16">
            <a:extLst>
              <a:ext uri="{FF2B5EF4-FFF2-40B4-BE49-F238E27FC236}">
                <a16:creationId xmlns:a16="http://schemas.microsoft.com/office/drawing/2014/main" id="{AC0C4294-9D9A-41E3-366E-6322A4C5F377}"/>
              </a:ext>
            </a:extLst>
          </p:cNvPr>
          <p:cNvSpPr txBox="1"/>
          <p:nvPr/>
        </p:nvSpPr>
        <p:spPr>
          <a:xfrm>
            <a:off x="4784320" y="1549693"/>
            <a:ext cx="3919601" cy="307506"/>
          </a:xfrm>
          <a:prstGeom prst="rect">
            <a:avLst/>
          </a:prstGeom>
          <a:noFill/>
          <a:ln>
            <a:noFill/>
          </a:ln>
        </p:spPr>
        <p:txBody>
          <a:bodyPr spcFirstLastPara="1" wrap="square" lIns="94075" tIns="94075" rIns="94075" bIns="94075" anchor="t" anchorCtr="0">
            <a:noAutofit/>
          </a:bodyPr>
          <a:lstStyle/>
          <a:p>
            <a:pPr marL="0" lvl="0" indent="0" algn="r" rtl="1">
              <a:spcBef>
                <a:spcPts val="0"/>
              </a:spcBef>
              <a:spcAft>
                <a:spcPts val="0"/>
              </a:spcAft>
              <a:buNone/>
            </a:pPr>
            <a:r>
              <a:rPr lang="ar" b="1">
                <a:solidFill>
                  <a:srgbClr val="FF7300"/>
                </a:solidFill>
                <a:latin typeface="IBM Plex Sans Arabic"/>
                <a:ea typeface="IBM Plex Sans Arabic"/>
                <a:cs typeface="IBM Plex Sans Arabic"/>
                <a:sym typeface="IBM Plex Sans Arabic"/>
              </a:rPr>
              <a:t>المشكلة</a:t>
            </a:r>
            <a:r>
              <a:rPr lang="ar-SA" b="1">
                <a:solidFill>
                  <a:srgbClr val="FF7300"/>
                </a:solidFill>
                <a:latin typeface="IBM Plex Sans Arabic"/>
                <a:ea typeface="IBM Plex Sans Arabic"/>
                <a:cs typeface="IBM Plex Sans Arabic"/>
                <a:sym typeface="IBM Plex Sans Arabic"/>
              </a:rPr>
              <a:t>:</a:t>
            </a:r>
            <a:r>
              <a:rPr lang="ar" b="1">
                <a:solidFill>
                  <a:srgbClr val="FF7300"/>
                </a:solidFill>
                <a:latin typeface="IBM Plex Sans Arabic"/>
                <a:ea typeface="IBM Plex Sans Arabic"/>
                <a:cs typeface="IBM Plex Sans Arabic"/>
                <a:sym typeface="IBM Plex Sans Arabic"/>
              </a:rPr>
              <a:t>  </a:t>
            </a:r>
            <a:endParaRPr>
              <a:solidFill>
                <a:srgbClr val="FF7300"/>
              </a:solidFill>
              <a:latin typeface="IBM Plex Sans Arabic"/>
              <a:ea typeface="IBM Plex Sans Arabic"/>
              <a:cs typeface="IBM Plex Sans Arabic"/>
              <a:sym typeface="IBM Plex Sans Arabic"/>
            </a:endParaRPr>
          </a:p>
        </p:txBody>
      </p:sp>
      <p:sp>
        <p:nvSpPr>
          <p:cNvPr id="3" name="Google Shape;84;p16">
            <a:extLst>
              <a:ext uri="{FF2B5EF4-FFF2-40B4-BE49-F238E27FC236}">
                <a16:creationId xmlns:a16="http://schemas.microsoft.com/office/drawing/2014/main" id="{EB96BEE8-80A2-8E4C-3C3C-0219F489CB67}"/>
              </a:ext>
            </a:extLst>
          </p:cNvPr>
          <p:cNvSpPr txBox="1"/>
          <p:nvPr/>
        </p:nvSpPr>
        <p:spPr>
          <a:xfrm>
            <a:off x="1844534" y="2661832"/>
            <a:ext cx="6859388" cy="307506"/>
          </a:xfrm>
          <a:prstGeom prst="rect">
            <a:avLst/>
          </a:prstGeom>
          <a:noFill/>
          <a:ln>
            <a:noFill/>
          </a:ln>
        </p:spPr>
        <p:txBody>
          <a:bodyPr spcFirstLastPara="1" wrap="square" lIns="94075" tIns="94075" rIns="94075" bIns="94075" anchor="t" anchorCtr="0">
            <a:noAutofit/>
          </a:bodyPr>
          <a:lstStyle/>
          <a:p>
            <a:pPr marL="0" lvl="0" indent="0" algn="just" rtl="1">
              <a:spcBef>
                <a:spcPts val="0"/>
              </a:spcBef>
              <a:spcAft>
                <a:spcPts val="0"/>
              </a:spcAft>
              <a:buNone/>
            </a:pPr>
            <a:r>
              <a:rPr lang="ar-SA" b="1">
                <a:solidFill>
                  <a:srgbClr val="FF7300"/>
                </a:solidFill>
                <a:latin typeface="IBM Plex Sans Arabic"/>
                <a:ea typeface="IBM Plex Sans Arabic"/>
                <a:cs typeface="IBM Plex Sans Arabic"/>
                <a:sym typeface="IBM Plex Sans Arabic"/>
              </a:rPr>
              <a:t>الحل:</a:t>
            </a:r>
            <a:r>
              <a:rPr lang="ar" b="1">
                <a:solidFill>
                  <a:srgbClr val="FF7300"/>
                </a:solidFill>
                <a:latin typeface="IBM Plex Sans Arabic"/>
                <a:ea typeface="IBM Plex Sans Arabic"/>
                <a:cs typeface="IBM Plex Sans Arabic"/>
                <a:sym typeface="IBM Plex Sans Arabic"/>
              </a:rPr>
              <a:t>  </a:t>
            </a:r>
            <a:endParaRPr>
              <a:solidFill>
                <a:srgbClr val="FF7300"/>
              </a:solidFill>
              <a:latin typeface="IBM Plex Sans Arabic"/>
              <a:ea typeface="IBM Plex Sans Arabic"/>
              <a:cs typeface="IBM Plex Sans Arabic"/>
              <a:sym typeface="IBM Plex Sans Arabic"/>
            </a:endParaRPr>
          </a:p>
        </p:txBody>
      </p:sp>
    </p:spTree>
    <p:extLst>
      <p:ext uri="{BB962C8B-B14F-4D97-AF65-F5344CB8AC3E}">
        <p14:creationId xmlns:p14="http://schemas.microsoft.com/office/powerpoint/2010/main" val="19909565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209"/>
        <p:cNvGrpSpPr/>
        <p:nvPr/>
      </p:nvGrpSpPr>
      <p:grpSpPr>
        <a:xfrm>
          <a:off x="0" y="0"/>
          <a:ext cx="0" cy="0"/>
          <a:chOff x="0" y="0"/>
          <a:chExt cx="0" cy="0"/>
        </a:xfrm>
      </p:grpSpPr>
      <p:sp>
        <p:nvSpPr>
          <p:cNvPr id="210" name="Google Shape;210;p20"/>
          <p:cNvSpPr txBox="1"/>
          <p:nvPr/>
        </p:nvSpPr>
        <p:spPr>
          <a:xfrm>
            <a:off x="148044" y="1335344"/>
            <a:ext cx="6079338" cy="3284756"/>
          </a:xfrm>
          <a:prstGeom prst="rect">
            <a:avLst/>
          </a:prstGeom>
          <a:noFill/>
          <a:ln>
            <a:noFill/>
          </a:ln>
        </p:spPr>
        <p:txBody>
          <a:bodyPr spcFirstLastPara="1" wrap="square" lIns="91700" tIns="91700" rIns="91700" bIns="91700" anchor="t" anchorCtr="0">
            <a:noAutofit/>
          </a:bodyPr>
          <a:lstStyle/>
          <a:p>
            <a:pPr marL="0" lvl="0" indent="0" algn="just" rtl="1">
              <a:lnSpc>
                <a:spcPct val="115000"/>
              </a:lnSpc>
              <a:spcBef>
                <a:spcPts val="0"/>
              </a:spcBef>
              <a:spcAft>
                <a:spcPts val="0"/>
              </a:spcAft>
              <a:buNone/>
            </a:pPr>
            <a:r>
              <a:rPr lang="ar-SA" sz="950" dirty="0">
                <a:solidFill>
                  <a:srgbClr val="FFFFFF"/>
                </a:solidFill>
                <a:latin typeface="IBM Plex Sans Arabic"/>
                <a:ea typeface="IBM Plex Sans Arabic"/>
                <a:cs typeface="IBM Plex Sans Arabic"/>
                <a:sym typeface="IBM Plex Sans Arabic"/>
              </a:rPr>
              <a:t>الفكرة عبارة عن منصة مالية إنسانية متقدمة تهدف إلى إعادة هندسة وإدارة جميع عمليات التبرعات، السداد، الغرامات، المخالفات، والمطالبات المالية داخل قطاعات وزارة الداخلية بطريقة ذكية، عادلة، ومستدامة.</a:t>
            </a:r>
          </a:p>
          <a:p>
            <a:pPr marL="0" lvl="0" indent="0" algn="just" rtl="1">
              <a:lnSpc>
                <a:spcPct val="115000"/>
              </a:lnSpc>
              <a:spcBef>
                <a:spcPts val="0"/>
              </a:spcBef>
              <a:spcAft>
                <a:spcPts val="0"/>
              </a:spcAft>
              <a:buNone/>
            </a:pPr>
            <a:endParaRPr lang="ar-SA" sz="950" dirty="0">
              <a:solidFill>
                <a:srgbClr val="FFFFFF"/>
              </a:solidFill>
              <a:latin typeface="IBM Plex Sans Arabic"/>
              <a:ea typeface="IBM Plex Sans Arabic"/>
              <a:cs typeface="IBM Plex Sans Arabic"/>
              <a:sym typeface="IBM Plex Sans Arabic"/>
            </a:endParaRPr>
          </a:p>
          <a:p>
            <a:pPr lvl="0" algn="just" rtl="1">
              <a:lnSpc>
                <a:spcPct val="115000"/>
              </a:lnSpc>
            </a:pPr>
            <a:r>
              <a:rPr lang="ar-SA" sz="950" dirty="0">
                <a:solidFill>
                  <a:srgbClr val="FFFFFF"/>
                </a:solidFill>
                <a:latin typeface="IBM Plex Sans Arabic"/>
                <a:ea typeface="IBM Plex Sans Arabic"/>
                <a:cs typeface="IBM Plex Sans Arabic"/>
                <a:sym typeface="IBM Plex Sans Arabic"/>
              </a:rPr>
              <a:t>تركز المنصة في مرحلتها الأولى على قطاع السجون وخدمة فرجت بوصفهما المستفيدين الرئيسيين من خلال تحسين السداد عن المحكومين بالقضايا المالية ورفع عدالة الأحقية، مع قابلية التوسع لاحقًا لتشمل جميع القطاعات الأخرى في الوزارة.</a:t>
            </a:r>
          </a:p>
          <a:p>
            <a:pPr lvl="0" algn="just" rtl="1">
              <a:lnSpc>
                <a:spcPct val="115000"/>
              </a:lnSpc>
            </a:pPr>
            <a:endParaRPr lang="ar-SA" sz="950" dirty="0">
              <a:solidFill>
                <a:srgbClr val="FFFFFF"/>
              </a:solidFill>
              <a:latin typeface="IBM Plex Sans Arabic"/>
              <a:ea typeface="IBM Plex Sans Arabic"/>
              <a:cs typeface="IBM Plex Sans Arabic"/>
              <a:sym typeface="IBM Plex Sans Arabic"/>
            </a:endParaRPr>
          </a:p>
          <a:p>
            <a:pPr lvl="0" algn="just" rtl="1">
              <a:lnSpc>
                <a:spcPct val="115000"/>
              </a:lnSpc>
            </a:pPr>
            <a:r>
              <a:rPr lang="ar-SA" sz="950" dirty="0">
                <a:solidFill>
                  <a:srgbClr val="FFFFFF"/>
                </a:solidFill>
                <a:latin typeface="IBM Plex Sans Arabic"/>
                <a:ea typeface="IBM Plex Sans Arabic"/>
                <a:cs typeface="IBM Plex Sans Arabic"/>
                <a:sym typeface="IBM Plex Sans Arabic"/>
              </a:rPr>
              <a:t>تعمل المنصة على تنويع مصادر الدخل المالي عبر تفعيل قنوات جديدة تشمل: نقاط البيع، نقاط الولاء، برامج المكافآت، منصات التطوع، الجمعيات الخيرية، شراكات البنوك، والاستقطاع الشهري.</a:t>
            </a:r>
          </a:p>
          <a:p>
            <a:pPr lvl="0" algn="just" rtl="1">
              <a:lnSpc>
                <a:spcPct val="115000"/>
              </a:lnSpc>
            </a:pPr>
            <a:endParaRPr lang="ar-SA" sz="950" dirty="0">
              <a:solidFill>
                <a:srgbClr val="FFFFFF"/>
              </a:solidFill>
              <a:latin typeface="IBM Plex Sans Arabic"/>
              <a:ea typeface="IBM Plex Sans Arabic"/>
              <a:cs typeface="IBM Plex Sans Arabic"/>
              <a:sym typeface="IBM Plex Sans Arabic"/>
            </a:endParaRPr>
          </a:p>
          <a:p>
            <a:pPr marL="0" lvl="0" indent="0" algn="just" rtl="1">
              <a:lnSpc>
                <a:spcPct val="115000"/>
              </a:lnSpc>
              <a:spcBef>
                <a:spcPts val="0"/>
              </a:spcBef>
              <a:spcAft>
                <a:spcPts val="0"/>
              </a:spcAft>
              <a:buNone/>
            </a:pPr>
            <a:r>
              <a:rPr lang="ar-SA" sz="950" dirty="0">
                <a:solidFill>
                  <a:srgbClr val="FFFFFF"/>
                </a:solidFill>
                <a:latin typeface="IBM Plex Sans Arabic"/>
                <a:ea typeface="IBM Plex Sans Arabic"/>
                <a:cs typeface="IBM Plex Sans Arabic"/>
                <a:sym typeface="IBM Plex Sans Arabic"/>
              </a:rPr>
              <a:t>وتتضمن المنصة محرك ذكاء اصطناعي يقوم بتحليل السلوك، الحاجة، عدد التابعين، الوضع الإنساني، الخطورة المتوقعة، والمبلغ المالي، ليُصدر درجة أحقية ذكية </a:t>
            </a:r>
            <a:r>
              <a:rPr lang="en-US" sz="950" dirty="0">
                <a:solidFill>
                  <a:srgbClr val="FFFFFF"/>
                </a:solidFill>
                <a:latin typeface="IBM Plex Sans Arabic"/>
                <a:ea typeface="IBM Plex Sans Arabic"/>
                <a:cs typeface="IBM Plex Sans Arabic"/>
                <a:sym typeface="IBM Plex Sans Arabic"/>
              </a:rPr>
              <a:t> (AI Score) </a:t>
            </a:r>
            <a:r>
              <a:rPr lang="ar-SA" sz="950" dirty="0">
                <a:solidFill>
                  <a:srgbClr val="FFFFFF"/>
                </a:solidFill>
                <a:latin typeface="IBM Plex Sans Arabic"/>
                <a:ea typeface="IBM Plex Sans Arabic"/>
                <a:cs typeface="IBM Plex Sans Arabic"/>
                <a:sym typeface="IBM Plex Sans Arabic"/>
              </a:rPr>
              <a:t>تضمن عدالة التوزيع ورفع الأثر الاجتماعي.</a:t>
            </a:r>
          </a:p>
          <a:p>
            <a:pPr marL="0" lvl="0" indent="0" algn="just" rtl="1">
              <a:lnSpc>
                <a:spcPct val="115000"/>
              </a:lnSpc>
              <a:spcBef>
                <a:spcPts val="0"/>
              </a:spcBef>
              <a:spcAft>
                <a:spcPts val="0"/>
              </a:spcAft>
              <a:buNone/>
            </a:pPr>
            <a:endParaRPr lang="ar-SA" sz="950" dirty="0">
              <a:solidFill>
                <a:srgbClr val="FFFFFF"/>
              </a:solidFill>
              <a:latin typeface="IBM Plex Sans Arabic"/>
              <a:ea typeface="IBM Plex Sans Arabic"/>
              <a:cs typeface="IBM Plex Sans Arabic"/>
              <a:sym typeface="IBM Plex Sans Arabic"/>
            </a:endParaRPr>
          </a:p>
          <a:p>
            <a:pPr lvl="0" algn="just" rtl="1">
              <a:lnSpc>
                <a:spcPct val="115000"/>
              </a:lnSpc>
            </a:pPr>
            <a:r>
              <a:rPr lang="ar-SA" sz="950" dirty="0">
                <a:solidFill>
                  <a:srgbClr val="FFFFFF"/>
                </a:solidFill>
                <a:latin typeface="IBM Plex Sans Arabic"/>
                <a:ea typeface="IBM Plex Sans Arabic"/>
                <a:cs typeface="IBM Plex Sans Arabic"/>
                <a:sym typeface="IBM Plex Sans Arabic"/>
              </a:rPr>
              <a:t>وتوفر المنصة محفظة استثمارية يُستثمر فيها جزء من الموارد المالية في أدوات منخفضة المخاطر بهدف زيادة عدد المستفيدين وتعزيز الاستدامة المالية داخل قطاعات الوزارة.</a:t>
            </a:r>
          </a:p>
          <a:p>
            <a:pPr lvl="0" algn="just" rtl="1">
              <a:lnSpc>
                <a:spcPct val="115000"/>
              </a:lnSpc>
            </a:pPr>
            <a:endParaRPr lang="ar-SA" sz="950" dirty="0">
              <a:solidFill>
                <a:srgbClr val="FFFFFF"/>
              </a:solidFill>
              <a:latin typeface="IBM Plex Sans Arabic"/>
              <a:ea typeface="IBM Plex Sans Arabic"/>
              <a:cs typeface="IBM Plex Sans Arabic"/>
              <a:sym typeface="IBM Plex Sans Arabic"/>
            </a:endParaRPr>
          </a:p>
          <a:p>
            <a:pPr lvl="0" algn="just" rtl="1">
              <a:lnSpc>
                <a:spcPct val="115000"/>
              </a:lnSpc>
            </a:pPr>
            <a:r>
              <a:rPr lang="ar-SA" sz="950" dirty="0">
                <a:solidFill>
                  <a:srgbClr val="FFFFFF"/>
                </a:solidFill>
                <a:latin typeface="IBM Plex Sans Arabic"/>
                <a:ea typeface="IBM Plex Sans Arabic"/>
                <a:cs typeface="IBM Plex Sans Arabic"/>
                <a:sym typeface="IBM Plex Sans Arabic"/>
              </a:rPr>
              <a:t>وتوفّر المنصة نظام تفاوض ذكي يساعد في خفض الهدر المالي، تحسين توزيع الموارد، ودعم عمليات السداد،بالإضافة إلى كونها مظلة لتطوير الإدارة المالية لخدمة فرجت، وخدمة السداد من الحساب العام للمديرية العامة للسجون، وجميع منصات التبرع الخاصة بوزارة الداخلية والقطاعات التابعة لها.</a:t>
            </a:r>
          </a:p>
          <a:p>
            <a:pPr lvl="0" algn="just" rtl="1">
              <a:lnSpc>
                <a:spcPct val="115000"/>
              </a:lnSpc>
            </a:pPr>
            <a:endParaRPr lang="ar-SA" sz="950" dirty="0">
              <a:solidFill>
                <a:srgbClr val="FFFFFF"/>
              </a:solidFill>
              <a:latin typeface="IBM Plex Sans Arabic"/>
              <a:ea typeface="IBM Plex Sans Arabic"/>
              <a:cs typeface="IBM Plex Sans Arabic"/>
              <a:sym typeface="IBM Plex Sans Arabic"/>
            </a:endParaRPr>
          </a:p>
          <a:p>
            <a:pPr marL="0" lvl="0" indent="0" algn="just" rtl="1">
              <a:lnSpc>
                <a:spcPct val="115000"/>
              </a:lnSpc>
              <a:spcBef>
                <a:spcPts val="0"/>
              </a:spcBef>
              <a:spcAft>
                <a:spcPts val="0"/>
              </a:spcAft>
              <a:buNone/>
            </a:pPr>
            <a:r>
              <a:rPr lang="ar-SA" sz="950" dirty="0">
                <a:solidFill>
                  <a:srgbClr val="FFFFFF"/>
                </a:solidFill>
                <a:latin typeface="IBM Plex Sans Arabic"/>
                <a:ea typeface="IBM Plex Sans Arabic"/>
                <a:cs typeface="IBM Plex Sans Arabic"/>
                <a:sym typeface="IBM Plex Sans Arabic"/>
              </a:rPr>
              <a:t>المنصة ليست مجرد خدمة، بل منظومة مالية–إنسانية موحّدة تعزز الكفاءة المالية، وتدعم الاستدامة، وتحقق أثرًا اجتماعيًا مباشرًا على النزلاء، الأسر، والمجتمع عامة.</a:t>
            </a:r>
          </a:p>
        </p:txBody>
      </p:sp>
      <p:sp>
        <p:nvSpPr>
          <p:cNvPr id="211" name="Google Shape;211;p20"/>
          <p:cNvSpPr txBox="1"/>
          <p:nvPr/>
        </p:nvSpPr>
        <p:spPr>
          <a:xfrm>
            <a:off x="148045" y="512935"/>
            <a:ext cx="6082633" cy="959093"/>
          </a:xfrm>
          <a:prstGeom prst="rect">
            <a:avLst/>
          </a:prstGeom>
          <a:noFill/>
          <a:ln>
            <a:noFill/>
          </a:ln>
        </p:spPr>
        <p:txBody>
          <a:bodyPr spcFirstLastPara="1" wrap="square" lIns="91700" tIns="91700" rIns="91700" bIns="91700" anchor="t" anchorCtr="0">
            <a:noAutofit/>
          </a:bodyPr>
          <a:lstStyle/>
          <a:p>
            <a:pPr lvl="0" algn="just" rtl="1"/>
            <a:r>
              <a:rPr lang="ar-SA" sz="2400" dirty="0">
                <a:solidFill>
                  <a:srgbClr val="FFCB00"/>
                </a:solidFill>
                <a:latin typeface="IBM Plex Sans Arabic"/>
                <a:ea typeface="IBM Plex Sans Arabic"/>
                <a:cs typeface="IBM Plex Sans Arabic"/>
                <a:sym typeface="IBM Plex Sans Arabic"/>
              </a:rPr>
              <a:t>منصة مالية إنسانية ذكية موحدة لإدارة التبرعات والغرامات والسداد بذكاء واستدامة في وزارة الداخلية</a:t>
            </a:r>
            <a:endParaRPr sz="2400" dirty="0">
              <a:solidFill>
                <a:srgbClr val="FFCB00"/>
              </a:solidFill>
              <a:latin typeface="IBM Plex Sans Arabic"/>
              <a:ea typeface="IBM Plex Sans Arabic"/>
              <a:cs typeface="IBM Plex Sans Arabic"/>
              <a:sym typeface="IBM Plex Sans Arabic"/>
            </a:endParaRPr>
          </a:p>
        </p:txBody>
      </p:sp>
      <p:sp>
        <p:nvSpPr>
          <p:cNvPr id="212" name="Google Shape;212;p20"/>
          <p:cNvSpPr txBox="1"/>
          <p:nvPr/>
        </p:nvSpPr>
        <p:spPr>
          <a:xfrm>
            <a:off x="3634797" y="3866"/>
            <a:ext cx="2595882" cy="572700"/>
          </a:xfrm>
          <a:prstGeom prst="rect">
            <a:avLst/>
          </a:prstGeom>
          <a:noFill/>
          <a:ln>
            <a:noFill/>
          </a:ln>
        </p:spPr>
        <p:txBody>
          <a:bodyPr spcFirstLastPara="1" wrap="square" lIns="91700" tIns="91700" rIns="91700" bIns="91700" anchor="t" anchorCtr="0">
            <a:noAutofit/>
          </a:bodyPr>
          <a:lstStyle/>
          <a:p>
            <a:pPr marL="0" lvl="0" indent="0" algn="just" rtl="1">
              <a:spcBef>
                <a:spcPts val="0"/>
              </a:spcBef>
              <a:spcAft>
                <a:spcPts val="0"/>
              </a:spcAft>
              <a:buNone/>
            </a:pPr>
            <a:r>
              <a:rPr lang="ar" sz="2680" b="1" dirty="0">
                <a:solidFill>
                  <a:srgbClr val="FF7300"/>
                </a:solidFill>
                <a:latin typeface="IBM Plex Sans Arabic"/>
                <a:ea typeface="IBM Plex Sans Arabic"/>
                <a:cs typeface="IBM Plex Sans Arabic"/>
                <a:sym typeface="IBM Plex Sans Arabic"/>
              </a:rPr>
              <a:t>وصف الفكرة</a:t>
            </a:r>
            <a:endParaRPr sz="2680" dirty="0">
              <a:solidFill>
                <a:srgbClr val="FF7300"/>
              </a:solidFill>
              <a:latin typeface="IBM Plex Sans Arabic"/>
              <a:ea typeface="IBM Plex Sans Arabic"/>
              <a:cs typeface="IBM Plex Sans Arabic"/>
              <a:sym typeface="IBM Plex Sans Arabic"/>
            </a:endParaRPr>
          </a:p>
        </p:txBody>
      </p:sp>
      <p:pic>
        <p:nvPicPr>
          <p:cNvPr id="213" name="Google Shape;213;p20" title="shutterstock_2593707773.jpg"/>
          <p:cNvPicPr preferRelativeResize="0"/>
          <p:nvPr/>
        </p:nvPicPr>
        <p:blipFill rotWithShape="1">
          <a:blip r:embed="rId3">
            <a:alphaModFix/>
          </a:blip>
          <a:srcRect t="10832" b="10840"/>
          <a:stretch/>
        </p:blipFill>
        <p:spPr>
          <a:xfrm>
            <a:off x="6338510" y="0"/>
            <a:ext cx="3186359" cy="5143501"/>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0"/>
          <p:cNvSpPr txBox="1"/>
          <p:nvPr/>
        </p:nvSpPr>
        <p:spPr>
          <a:xfrm>
            <a:off x="233916" y="1015301"/>
            <a:ext cx="8701861" cy="3013909"/>
          </a:xfrm>
          <a:prstGeom prst="rect">
            <a:avLst/>
          </a:prstGeom>
          <a:noFill/>
          <a:ln>
            <a:noFill/>
          </a:ln>
        </p:spPr>
        <p:txBody>
          <a:bodyPr spcFirstLastPara="1" wrap="square" lIns="91700" tIns="91700" rIns="91700" bIns="91700" anchor="t" anchorCtr="0">
            <a:noAutofit/>
          </a:bodyPr>
          <a:lstStyle/>
          <a:p>
            <a:pPr marL="0" lvl="0" indent="0" algn="just" rtl="1">
              <a:lnSpc>
                <a:spcPct val="115000"/>
              </a:lnSpc>
              <a:spcBef>
                <a:spcPts val="0"/>
              </a:spcBef>
              <a:spcAft>
                <a:spcPts val="0"/>
              </a:spcAft>
              <a:buNone/>
            </a:pPr>
            <a:r>
              <a:rPr lang="ar-SA" sz="1000" dirty="0">
                <a:solidFill>
                  <a:srgbClr val="FFFFFF"/>
                </a:solidFill>
                <a:latin typeface="IBM Plex Sans Arabic"/>
                <a:ea typeface="IBM Plex Sans Arabic"/>
                <a:cs typeface="IBM Plex Sans Arabic"/>
                <a:sym typeface="IBM Plex Sans Arabic"/>
              </a:rPr>
              <a:t>الفكرة عبارة عن منصة مالية إنسانية متقدمة تهدف إلى إعادة هندسة وإدارة جميع عمليات التبرعات، السداد، الغرامات، المخالفات، والمطالبات المالية داخل قطاعات وزارة الداخلية بطريقة ذكية، عادلة، ومستدامة.</a:t>
            </a:r>
          </a:p>
          <a:p>
            <a:pPr marL="0" lvl="0" indent="0" algn="just" rtl="1">
              <a:lnSpc>
                <a:spcPct val="115000"/>
              </a:lnSpc>
              <a:spcBef>
                <a:spcPts val="0"/>
              </a:spcBef>
              <a:spcAft>
                <a:spcPts val="0"/>
              </a:spcAft>
              <a:buNone/>
            </a:pPr>
            <a:endParaRPr lang="ar-SA" sz="950" dirty="0">
              <a:solidFill>
                <a:srgbClr val="FFFFFF"/>
              </a:solidFill>
              <a:latin typeface="IBM Plex Sans Arabic"/>
              <a:ea typeface="IBM Plex Sans Arabic"/>
              <a:cs typeface="IBM Plex Sans Arabic"/>
              <a:sym typeface="IBM Plex Sans Arabic"/>
            </a:endParaRPr>
          </a:p>
          <a:p>
            <a:pPr lvl="0" algn="just" rtl="1">
              <a:lnSpc>
                <a:spcPct val="115000"/>
              </a:lnSpc>
            </a:pPr>
            <a:r>
              <a:rPr lang="ar-SA" sz="1000" dirty="0">
                <a:solidFill>
                  <a:srgbClr val="FFFFFF"/>
                </a:solidFill>
                <a:latin typeface="IBM Plex Sans Arabic"/>
                <a:ea typeface="IBM Plex Sans Arabic"/>
                <a:cs typeface="IBM Plex Sans Arabic"/>
                <a:sym typeface="IBM Plex Sans Arabic"/>
              </a:rPr>
              <a:t>تركز المنصة في مرحلتها الأولى على قطاع السجون وخدمة فرجت بوصفهما المستفيدين الرئيسيين من خلال تحسين السداد عن المحكومين بالقضايا المالية ورفع عدالة الأحقية، مع قابلية التوسع لاحقًا لتشمل جميع القطاعات الأخرى في الوزارة.</a:t>
            </a:r>
          </a:p>
          <a:p>
            <a:pPr lvl="0" algn="just" rtl="1">
              <a:lnSpc>
                <a:spcPct val="115000"/>
              </a:lnSpc>
            </a:pPr>
            <a:endParaRPr lang="ar-SA" sz="950" dirty="0">
              <a:solidFill>
                <a:srgbClr val="FFFFFF"/>
              </a:solidFill>
              <a:latin typeface="IBM Plex Sans Arabic"/>
              <a:ea typeface="IBM Plex Sans Arabic"/>
              <a:cs typeface="IBM Plex Sans Arabic"/>
              <a:sym typeface="IBM Plex Sans Arabic"/>
            </a:endParaRPr>
          </a:p>
          <a:p>
            <a:pPr lvl="0" algn="just" rtl="1">
              <a:lnSpc>
                <a:spcPct val="115000"/>
              </a:lnSpc>
            </a:pPr>
            <a:r>
              <a:rPr lang="ar-SA" sz="1000" dirty="0">
                <a:solidFill>
                  <a:srgbClr val="FFFFFF"/>
                </a:solidFill>
                <a:latin typeface="IBM Plex Sans Arabic"/>
                <a:ea typeface="IBM Plex Sans Arabic"/>
                <a:cs typeface="IBM Plex Sans Arabic"/>
                <a:sym typeface="IBM Plex Sans Arabic"/>
              </a:rPr>
              <a:t>تعمل المنصة على تنويع مصادر الدخل عبر تفعيل قنوات جديدة تشمل: نقاط البيع، نقاط الولاء، برامج المكافآت، منصات التطوع، الجمعيات الخيرية، شراكات البنوك، والاستقطاع الشهري.</a:t>
            </a:r>
          </a:p>
          <a:p>
            <a:pPr lvl="0" algn="just" rtl="1">
              <a:lnSpc>
                <a:spcPct val="115000"/>
              </a:lnSpc>
            </a:pPr>
            <a:endParaRPr lang="ar-SA" sz="950" dirty="0">
              <a:solidFill>
                <a:srgbClr val="FFFFFF"/>
              </a:solidFill>
              <a:latin typeface="IBM Plex Sans Arabic"/>
              <a:ea typeface="IBM Plex Sans Arabic"/>
              <a:cs typeface="IBM Plex Sans Arabic"/>
              <a:sym typeface="IBM Plex Sans Arabic"/>
            </a:endParaRPr>
          </a:p>
          <a:p>
            <a:pPr marL="0" lvl="0" indent="0" algn="just" rtl="1">
              <a:lnSpc>
                <a:spcPct val="115000"/>
              </a:lnSpc>
              <a:spcBef>
                <a:spcPts val="0"/>
              </a:spcBef>
              <a:spcAft>
                <a:spcPts val="0"/>
              </a:spcAft>
              <a:buNone/>
            </a:pPr>
            <a:r>
              <a:rPr lang="ar-SA" sz="1000" dirty="0">
                <a:solidFill>
                  <a:srgbClr val="FFFFFF"/>
                </a:solidFill>
                <a:latin typeface="IBM Plex Sans Arabic"/>
                <a:ea typeface="IBM Plex Sans Arabic"/>
                <a:cs typeface="IBM Plex Sans Arabic"/>
                <a:sym typeface="IBM Plex Sans Arabic"/>
              </a:rPr>
              <a:t>وتتضمن المنصة محرك ذكاء اصطناعي يقوم بتحليل السلوك، الحاجة، عدد التابعين، الوضع الإنساني، الخطورة المتوقعة، والمبلغ المالي، ليُصدر درجة أحقية ذكية </a:t>
            </a:r>
            <a:r>
              <a:rPr lang="en-US" sz="1000" dirty="0">
                <a:solidFill>
                  <a:srgbClr val="FFFFFF"/>
                </a:solidFill>
                <a:latin typeface="IBM Plex Sans Arabic"/>
                <a:ea typeface="IBM Plex Sans Arabic"/>
                <a:cs typeface="IBM Plex Sans Arabic"/>
                <a:sym typeface="IBM Plex Sans Arabic"/>
              </a:rPr>
              <a:t> (AI Score) </a:t>
            </a:r>
            <a:r>
              <a:rPr lang="ar-SA" sz="1000" dirty="0">
                <a:solidFill>
                  <a:srgbClr val="FFFFFF"/>
                </a:solidFill>
                <a:latin typeface="IBM Plex Sans Arabic"/>
                <a:ea typeface="IBM Plex Sans Arabic"/>
                <a:cs typeface="IBM Plex Sans Arabic"/>
                <a:sym typeface="IBM Plex Sans Arabic"/>
              </a:rPr>
              <a:t>تضمن عدالة التوزيع ورفع الأثر الاجتماعي.</a:t>
            </a:r>
          </a:p>
          <a:p>
            <a:pPr marL="0" lvl="0" indent="0" algn="just" rtl="1">
              <a:lnSpc>
                <a:spcPct val="115000"/>
              </a:lnSpc>
              <a:spcBef>
                <a:spcPts val="0"/>
              </a:spcBef>
              <a:spcAft>
                <a:spcPts val="0"/>
              </a:spcAft>
              <a:buNone/>
            </a:pPr>
            <a:endParaRPr lang="ar-SA" sz="950" dirty="0">
              <a:solidFill>
                <a:srgbClr val="FFFFFF"/>
              </a:solidFill>
              <a:latin typeface="IBM Plex Sans Arabic"/>
              <a:ea typeface="IBM Plex Sans Arabic"/>
              <a:cs typeface="IBM Plex Sans Arabic"/>
              <a:sym typeface="IBM Plex Sans Arabic"/>
            </a:endParaRPr>
          </a:p>
          <a:p>
            <a:pPr lvl="0" algn="just" rtl="1">
              <a:lnSpc>
                <a:spcPct val="115000"/>
              </a:lnSpc>
            </a:pPr>
            <a:r>
              <a:rPr lang="ar-SA" sz="1000" dirty="0">
                <a:solidFill>
                  <a:srgbClr val="FFFFFF"/>
                </a:solidFill>
                <a:latin typeface="IBM Plex Sans Arabic"/>
                <a:ea typeface="IBM Plex Sans Arabic"/>
                <a:cs typeface="IBM Plex Sans Arabic"/>
                <a:sym typeface="IBM Plex Sans Arabic"/>
              </a:rPr>
              <a:t>وتوفر المنصة محفظة استثمارية يُستثمر فيها جزء من الموارد المالية في أدوات منخفضة المخاطر بهدف زيادة عدد المستفيدين وتعزيز الاستدامة المالية داخل قطاعات الوزارة.</a:t>
            </a:r>
          </a:p>
          <a:p>
            <a:pPr lvl="0" algn="just" rtl="1">
              <a:lnSpc>
                <a:spcPct val="115000"/>
              </a:lnSpc>
            </a:pPr>
            <a:endParaRPr lang="ar-SA" sz="950" dirty="0">
              <a:solidFill>
                <a:srgbClr val="FFFFFF"/>
              </a:solidFill>
              <a:latin typeface="IBM Plex Sans Arabic"/>
              <a:ea typeface="IBM Plex Sans Arabic"/>
              <a:cs typeface="IBM Plex Sans Arabic"/>
              <a:sym typeface="IBM Plex Sans Arabic"/>
            </a:endParaRPr>
          </a:p>
          <a:p>
            <a:pPr lvl="0" algn="just" rtl="1">
              <a:lnSpc>
                <a:spcPct val="115000"/>
              </a:lnSpc>
            </a:pPr>
            <a:r>
              <a:rPr lang="ar-SA" sz="1000" dirty="0">
                <a:solidFill>
                  <a:srgbClr val="FF7300"/>
                </a:solidFill>
                <a:latin typeface="IBM Plex Sans Arabic"/>
                <a:ea typeface="IBM Plex Sans Arabic"/>
                <a:cs typeface="IBM Plex Sans Arabic"/>
                <a:sym typeface="IBM Plex Sans Arabic"/>
              </a:rPr>
              <a:t>وتوفّر المنصة نظام تفاوض ذكي يساعد في خفض الهدر المالي، تحسين توزيع الموارد، ودعم عمليات السداد،بالإضافة إلى كونها مظلة لتطوير الإدارة المالية لخدمة فرجت، وخدمة السداد من الحساب العام للمديرية العامة للسجون، وجميع منصات التبرع الخاصة بوزارة الداخلية والقطاعات التابعة لها.</a:t>
            </a:r>
          </a:p>
          <a:p>
            <a:pPr lvl="0" algn="just" rtl="1">
              <a:lnSpc>
                <a:spcPct val="115000"/>
              </a:lnSpc>
            </a:pPr>
            <a:endParaRPr lang="ar-SA" sz="950" dirty="0">
              <a:solidFill>
                <a:srgbClr val="FFFFFF"/>
              </a:solidFill>
              <a:latin typeface="IBM Plex Sans Arabic"/>
              <a:ea typeface="IBM Plex Sans Arabic"/>
              <a:cs typeface="IBM Plex Sans Arabic"/>
              <a:sym typeface="IBM Plex Sans Arabic"/>
            </a:endParaRPr>
          </a:p>
          <a:p>
            <a:pPr marL="0" lvl="0" indent="0" algn="just" rtl="1">
              <a:lnSpc>
                <a:spcPct val="115000"/>
              </a:lnSpc>
              <a:spcBef>
                <a:spcPts val="0"/>
              </a:spcBef>
              <a:spcAft>
                <a:spcPts val="0"/>
              </a:spcAft>
              <a:buNone/>
            </a:pPr>
            <a:r>
              <a:rPr lang="ar-SA" sz="1000" dirty="0">
                <a:solidFill>
                  <a:srgbClr val="FFFFFF"/>
                </a:solidFill>
                <a:latin typeface="IBM Plex Sans Arabic"/>
                <a:ea typeface="IBM Plex Sans Arabic"/>
                <a:cs typeface="IBM Plex Sans Arabic"/>
                <a:sym typeface="IBM Plex Sans Arabic"/>
              </a:rPr>
              <a:t>المنصة ليست مجرد خدمة، بل منظومة مالية–إنسانية موحّدة تعزز الكفاءة المالية، وتدعم الاستدامة، وتحقق أثرًا اجتماعيًا مباشرًا على النزلاء، الأسر، والمجتمع عامة.</a:t>
            </a:r>
          </a:p>
        </p:txBody>
      </p:sp>
      <p:sp>
        <p:nvSpPr>
          <p:cNvPr id="211" name="Google Shape;211;p20"/>
          <p:cNvSpPr txBox="1"/>
          <p:nvPr/>
        </p:nvSpPr>
        <p:spPr>
          <a:xfrm>
            <a:off x="379660" y="566547"/>
            <a:ext cx="8556117" cy="383112"/>
          </a:xfrm>
          <a:prstGeom prst="rect">
            <a:avLst/>
          </a:prstGeom>
          <a:noFill/>
          <a:ln>
            <a:noFill/>
          </a:ln>
        </p:spPr>
        <p:txBody>
          <a:bodyPr spcFirstLastPara="1" wrap="square" lIns="91700" tIns="91700" rIns="91700" bIns="91700" anchor="t" anchorCtr="0">
            <a:noAutofit/>
          </a:bodyPr>
          <a:lstStyle/>
          <a:p>
            <a:pPr lvl="0" algn="just" rtl="1"/>
            <a:r>
              <a:rPr lang="ar-SA" sz="1800" dirty="0">
                <a:solidFill>
                  <a:srgbClr val="FFCB00"/>
                </a:solidFill>
                <a:latin typeface="IBM Plex Sans Arabic"/>
                <a:ea typeface="IBM Plex Sans Arabic"/>
                <a:cs typeface="IBM Plex Sans Arabic"/>
                <a:sym typeface="IBM Plex Sans Arabic"/>
              </a:rPr>
              <a:t>منصة مالية إنسانية ذكية موحدة لإدارة التبرعات والغرامات والسداد بذكاء واستدامة في وزارة الداخلية</a:t>
            </a:r>
            <a:endParaRPr sz="1800" dirty="0">
              <a:solidFill>
                <a:srgbClr val="FFCB00"/>
              </a:solidFill>
              <a:latin typeface="IBM Plex Sans Arabic"/>
              <a:ea typeface="IBM Plex Sans Arabic"/>
              <a:cs typeface="IBM Plex Sans Arabic"/>
              <a:sym typeface="IBM Plex Sans Arabic"/>
            </a:endParaRPr>
          </a:p>
        </p:txBody>
      </p:sp>
      <p:sp>
        <p:nvSpPr>
          <p:cNvPr id="212" name="Google Shape;212;p20"/>
          <p:cNvSpPr txBox="1"/>
          <p:nvPr/>
        </p:nvSpPr>
        <p:spPr>
          <a:xfrm>
            <a:off x="6800850" y="48825"/>
            <a:ext cx="2137245" cy="572700"/>
          </a:xfrm>
          <a:prstGeom prst="rect">
            <a:avLst/>
          </a:prstGeom>
          <a:noFill/>
          <a:ln>
            <a:noFill/>
          </a:ln>
        </p:spPr>
        <p:txBody>
          <a:bodyPr spcFirstLastPara="1" wrap="square" lIns="91700" tIns="91700" rIns="91700" bIns="91700" anchor="t" anchorCtr="0">
            <a:noAutofit/>
          </a:bodyPr>
          <a:lstStyle/>
          <a:p>
            <a:pPr marL="0" lvl="0" indent="0" algn="just" rtl="1">
              <a:spcBef>
                <a:spcPts val="0"/>
              </a:spcBef>
              <a:spcAft>
                <a:spcPts val="0"/>
              </a:spcAft>
              <a:buNone/>
            </a:pPr>
            <a:r>
              <a:rPr lang="ar" sz="2680" b="1" dirty="0">
                <a:solidFill>
                  <a:srgbClr val="FF7300"/>
                </a:solidFill>
                <a:latin typeface="IBM Plex Sans Arabic"/>
                <a:ea typeface="IBM Plex Sans Arabic"/>
                <a:cs typeface="IBM Plex Sans Arabic"/>
                <a:sym typeface="IBM Plex Sans Arabic"/>
              </a:rPr>
              <a:t>وصف الفكرة</a:t>
            </a:r>
            <a:endParaRPr sz="2680" dirty="0">
              <a:solidFill>
                <a:srgbClr val="FF7300"/>
              </a:solidFill>
              <a:latin typeface="IBM Plex Sans Arabic"/>
              <a:ea typeface="IBM Plex Sans Arabic"/>
              <a:cs typeface="IBM Plex Sans Arabic"/>
              <a:sym typeface="IBM Plex Sans Arabic"/>
            </a:endParaRPr>
          </a:p>
        </p:txBody>
      </p:sp>
      <p:sp>
        <p:nvSpPr>
          <p:cNvPr id="2" name="Google Shape;101;p17">
            <a:extLst>
              <a:ext uri="{FF2B5EF4-FFF2-40B4-BE49-F238E27FC236}">
                <a16:creationId xmlns:a16="http://schemas.microsoft.com/office/drawing/2014/main" id="{661255B5-E875-41E1-B018-4661B4A3F69D}"/>
              </a:ext>
            </a:extLst>
          </p:cNvPr>
          <p:cNvSpPr/>
          <p:nvPr/>
        </p:nvSpPr>
        <p:spPr>
          <a:xfrm flipH="1">
            <a:off x="7082093" y="4221126"/>
            <a:ext cx="1336325" cy="727970"/>
          </a:xfrm>
          <a:custGeom>
            <a:avLst/>
            <a:gdLst>
              <a:gd name="connsiteX0" fmla="*/ 0 w 1336325"/>
              <a:gd name="connsiteY0" fmla="*/ 160666 h 854243"/>
              <a:gd name="connsiteX1" fmla="*/ 160666 w 1336325"/>
              <a:gd name="connsiteY1" fmla="*/ 0 h 854243"/>
              <a:gd name="connsiteX2" fmla="*/ 1175659 w 1336325"/>
              <a:gd name="connsiteY2" fmla="*/ 0 h 854243"/>
              <a:gd name="connsiteX3" fmla="*/ 1336325 w 1336325"/>
              <a:gd name="connsiteY3" fmla="*/ 160666 h 854243"/>
              <a:gd name="connsiteX4" fmla="*/ 1336325 w 1336325"/>
              <a:gd name="connsiteY4" fmla="*/ 693577 h 854243"/>
              <a:gd name="connsiteX5" fmla="*/ 1175659 w 1336325"/>
              <a:gd name="connsiteY5" fmla="*/ 854243 h 854243"/>
              <a:gd name="connsiteX6" fmla="*/ 160666 w 1336325"/>
              <a:gd name="connsiteY6" fmla="*/ 854243 h 854243"/>
              <a:gd name="connsiteX7" fmla="*/ 0 w 1336325"/>
              <a:gd name="connsiteY7" fmla="*/ 693577 h 854243"/>
              <a:gd name="connsiteX8" fmla="*/ 0 w 1336325"/>
              <a:gd name="connsiteY8" fmla="*/ 160666 h 854243"/>
              <a:gd name="connsiteX0" fmla="*/ 0 w 1336325"/>
              <a:gd name="connsiteY0" fmla="*/ 160666 h 854243"/>
              <a:gd name="connsiteX1" fmla="*/ 160666 w 1336325"/>
              <a:gd name="connsiteY1" fmla="*/ 0 h 854243"/>
              <a:gd name="connsiteX2" fmla="*/ 1175659 w 1336325"/>
              <a:gd name="connsiteY2" fmla="*/ 0 h 854243"/>
              <a:gd name="connsiteX3" fmla="*/ 1336325 w 1336325"/>
              <a:gd name="connsiteY3" fmla="*/ 160666 h 854243"/>
              <a:gd name="connsiteX4" fmla="*/ 1336325 w 1336325"/>
              <a:gd name="connsiteY4" fmla="*/ 693577 h 854243"/>
              <a:gd name="connsiteX5" fmla="*/ 1175659 w 1336325"/>
              <a:gd name="connsiteY5" fmla="*/ 854243 h 854243"/>
              <a:gd name="connsiteX6" fmla="*/ 160666 w 1336325"/>
              <a:gd name="connsiteY6" fmla="*/ 854243 h 854243"/>
              <a:gd name="connsiteX7" fmla="*/ 0 w 1336325"/>
              <a:gd name="connsiteY7" fmla="*/ 693577 h 854243"/>
              <a:gd name="connsiteX8" fmla="*/ 0 w 1336325"/>
              <a:gd name="connsiteY8" fmla="*/ 160666 h 854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6325" h="854243">
                <a:moveTo>
                  <a:pt x="0" y="160666"/>
                </a:moveTo>
                <a:cubicBezTo>
                  <a:pt x="0" y="71933"/>
                  <a:pt x="71933" y="0"/>
                  <a:pt x="160666" y="0"/>
                </a:cubicBezTo>
                <a:lnTo>
                  <a:pt x="1175659" y="0"/>
                </a:lnTo>
                <a:cubicBezTo>
                  <a:pt x="1264392" y="0"/>
                  <a:pt x="1336325" y="71933"/>
                  <a:pt x="1336325" y="160666"/>
                </a:cubicBezTo>
                <a:lnTo>
                  <a:pt x="1336325" y="693577"/>
                </a:lnTo>
                <a:cubicBezTo>
                  <a:pt x="1336325" y="782310"/>
                  <a:pt x="1264392" y="854243"/>
                  <a:pt x="1175659" y="854243"/>
                </a:cubicBezTo>
                <a:lnTo>
                  <a:pt x="160666" y="854243"/>
                </a:lnTo>
                <a:cubicBezTo>
                  <a:pt x="71933" y="854243"/>
                  <a:pt x="0" y="782310"/>
                  <a:pt x="0" y="693577"/>
                </a:cubicBezTo>
                <a:lnTo>
                  <a:pt x="0" y="160666"/>
                </a:lnTo>
                <a:close/>
              </a:path>
            </a:pathLst>
          </a:cu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191"/>
              <a:buFont typeface="Arial"/>
              <a:buNone/>
            </a:pPr>
            <a:r>
              <a:rPr lang="ar-SA" b="1" i="0" u="none" strike="noStrike" cap="none" dirty="0">
                <a:solidFill>
                  <a:schemeClr val="lt1"/>
                </a:solidFill>
                <a:latin typeface="IBM Plex Sans Arabic"/>
                <a:ea typeface="IBM Plex Sans Arabic"/>
                <a:cs typeface="IBM Plex Sans Arabic"/>
                <a:sym typeface="IBM Plex Sans Arabic"/>
              </a:rPr>
              <a:t>تبرع</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3" name="Google Shape;101;p17">
            <a:extLst>
              <a:ext uri="{FF2B5EF4-FFF2-40B4-BE49-F238E27FC236}">
                <a16:creationId xmlns:a16="http://schemas.microsoft.com/office/drawing/2014/main" id="{19309E5C-E8F5-B9EE-0CF6-0B0CEA35CB09}"/>
              </a:ext>
            </a:extLst>
          </p:cNvPr>
          <p:cNvSpPr/>
          <p:nvPr/>
        </p:nvSpPr>
        <p:spPr>
          <a:xfrm flipH="1">
            <a:off x="5495012" y="4221125"/>
            <a:ext cx="1336325" cy="72797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191"/>
              <a:buFont typeface="Arial"/>
              <a:buNone/>
            </a:pPr>
            <a:r>
              <a:rPr lang="ar-SA" b="1" i="0" u="none" strike="noStrike" cap="none" dirty="0">
                <a:solidFill>
                  <a:schemeClr val="lt1"/>
                </a:solidFill>
                <a:latin typeface="IBM Plex Sans Arabic"/>
                <a:ea typeface="IBM Plex Sans Arabic"/>
                <a:cs typeface="IBM Plex Sans Arabic"/>
                <a:sym typeface="IBM Plex Sans Arabic"/>
              </a:rPr>
              <a:t>استثمار</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4" name="Google Shape;101;p17">
            <a:extLst>
              <a:ext uri="{FF2B5EF4-FFF2-40B4-BE49-F238E27FC236}">
                <a16:creationId xmlns:a16="http://schemas.microsoft.com/office/drawing/2014/main" id="{3D7D5EBB-785F-112F-4A9A-CF665B0E10E9}"/>
              </a:ext>
            </a:extLst>
          </p:cNvPr>
          <p:cNvSpPr/>
          <p:nvPr/>
        </p:nvSpPr>
        <p:spPr>
          <a:xfrm flipH="1">
            <a:off x="3907931" y="4221125"/>
            <a:ext cx="1336325" cy="72797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191"/>
              <a:buFont typeface="Arial"/>
              <a:buNone/>
            </a:pPr>
            <a:r>
              <a:rPr lang="ar-SA" b="1" i="0" u="none" strike="noStrike" cap="none" dirty="0">
                <a:solidFill>
                  <a:schemeClr val="lt1"/>
                </a:solidFill>
                <a:latin typeface="IBM Plex Sans Arabic"/>
                <a:ea typeface="IBM Plex Sans Arabic"/>
                <a:cs typeface="IBM Plex Sans Arabic"/>
                <a:sym typeface="IBM Plex Sans Arabic"/>
              </a:rPr>
              <a:t>تحليل ذكي</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5" name="Google Shape;101;p17">
            <a:extLst>
              <a:ext uri="{FF2B5EF4-FFF2-40B4-BE49-F238E27FC236}">
                <a16:creationId xmlns:a16="http://schemas.microsoft.com/office/drawing/2014/main" id="{0F8189FD-4ED3-ED9D-630E-E136B5938E19}"/>
              </a:ext>
            </a:extLst>
          </p:cNvPr>
          <p:cNvSpPr/>
          <p:nvPr/>
        </p:nvSpPr>
        <p:spPr>
          <a:xfrm flipH="1">
            <a:off x="2320850" y="4221125"/>
            <a:ext cx="1336325" cy="72797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191"/>
              <a:buFont typeface="Arial"/>
              <a:buNone/>
            </a:pPr>
            <a:r>
              <a:rPr lang="ar-SA" b="1" i="0" u="none" strike="noStrike" cap="none" dirty="0">
                <a:solidFill>
                  <a:schemeClr val="lt1"/>
                </a:solidFill>
                <a:latin typeface="IBM Plex Sans Arabic"/>
                <a:ea typeface="IBM Plex Sans Arabic"/>
                <a:cs typeface="IBM Plex Sans Arabic"/>
                <a:sym typeface="IBM Plex Sans Arabic"/>
              </a:rPr>
              <a:t>تحديد الأولوية</a:t>
            </a:r>
            <a:endParaRPr b="1" i="0" u="none" strike="noStrike" cap="none" dirty="0">
              <a:solidFill>
                <a:schemeClr val="lt1"/>
              </a:solidFill>
              <a:latin typeface="IBM Plex Sans Arabic"/>
              <a:ea typeface="IBM Plex Sans Arabic"/>
              <a:cs typeface="IBM Plex Sans Arabic"/>
              <a:sym typeface="IBM Plex Sans Arabic"/>
            </a:endParaRPr>
          </a:p>
        </p:txBody>
      </p:sp>
      <p:sp>
        <p:nvSpPr>
          <p:cNvPr id="6" name="Google Shape;101;p17">
            <a:extLst>
              <a:ext uri="{FF2B5EF4-FFF2-40B4-BE49-F238E27FC236}">
                <a16:creationId xmlns:a16="http://schemas.microsoft.com/office/drawing/2014/main" id="{7169B2F0-456E-CFE8-4146-B2CBBE28E3EE}"/>
              </a:ext>
            </a:extLst>
          </p:cNvPr>
          <p:cNvSpPr/>
          <p:nvPr/>
        </p:nvSpPr>
        <p:spPr>
          <a:xfrm flipH="1">
            <a:off x="733769" y="4221125"/>
            <a:ext cx="1336325" cy="72797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191"/>
              <a:buFont typeface="Arial"/>
              <a:buNone/>
            </a:pPr>
            <a:r>
              <a:rPr lang="ar-SA" b="1" i="0" u="none" strike="noStrike" cap="none" dirty="0">
                <a:solidFill>
                  <a:schemeClr val="lt1"/>
                </a:solidFill>
                <a:latin typeface="IBM Plex Sans Arabic"/>
                <a:ea typeface="IBM Plex Sans Arabic"/>
                <a:cs typeface="IBM Plex Sans Arabic"/>
                <a:sym typeface="IBM Plex Sans Arabic"/>
              </a:rPr>
              <a:t>السداد</a:t>
            </a:r>
            <a:endParaRPr b="1" i="0" u="none" strike="noStrike" cap="none" dirty="0">
              <a:solidFill>
                <a:schemeClr val="lt1"/>
              </a:solidFill>
              <a:latin typeface="IBM Plex Sans Arabic"/>
              <a:ea typeface="IBM Plex Sans Arabic"/>
              <a:cs typeface="IBM Plex Sans Arabic"/>
              <a:sym typeface="IBM Plex Sans Arabic"/>
            </a:endParaRPr>
          </a:p>
        </p:txBody>
      </p:sp>
      <p:cxnSp>
        <p:nvCxnSpPr>
          <p:cNvPr id="13" name="Straight Arrow Connector 12">
            <a:extLst>
              <a:ext uri="{FF2B5EF4-FFF2-40B4-BE49-F238E27FC236}">
                <a16:creationId xmlns:a16="http://schemas.microsoft.com/office/drawing/2014/main" id="{C047B8B6-D08A-1F78-9ECB-CAEAE52715E1}"/>
              </a:ext>
            </a:extLst>
          </p:cNvPr>
          <p:cNvCxnSpPr>
            <a:stCxn id="3" idx="3"/>
            <a:endCxn id="4" idx="1"/>
          </p:cNvCxnSpPr>
          <p:nvPr/>
        </p:nvCxnSpPr>
        <p:spPr>
          <a:xfrm flipH="1">
            <a:off x="5244256" y="4585110"/>
            <a:ext cx="250756" cy="0"/>
          </a:xfrm>
          <a:prstGeom prst="straightConnector1">
            <a:avLst/>
          </a:prstGeom>
          <a:ln>
            <a:solidFill>
              <a:srgbClr val="FF73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BFBE22A-4149-20D3-6BEE-AAB9100B4427}"/>
              </a:ext>
            </a:extLst>
          </p:cNvPr>
          <p:cNvCxnSpPr>
            <a:stCxn id="4" idx="3"/>
            <a:endCxn id="5" idx="1"/>
          </p:cNvCxnSpPr>
          <p:nvPr/>
        </p:nvCxnSpPr>
        <p:spPr>
          <a:xfrm flipH="1">
            <a:off x="3657175" y="4585110"/>
            <a:ext cx="250756" cy="0"/>
          </a:xfrm>
          <a:prstGeom prst="straightConnector1">
            <a:avLst/>
          </a:prstGeom>
          <a:ln>
            <a:solidFill>
              <a:srgbClr val="FF73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1DC6D11-A365-29D0-2796-A557725969C9}"/>
              </a:ext>
            </a:extLst>
          </p:cNvPr>
          <p:cNvCxnSpPr>
            <a:stCxn id="5" idx="3"/>
            <a:endCxn id="6" idx="1"/>
          </p:cNvCxnSpPr>
          <p:nvPr/>
        </p:nvCxnSpPr>
        <p:spPr>
          <a:xfrm flipH="1">
            <a:off x="2070094" y="4585110"/>
            <a:ext cx="250756" cy="0"/>
          </a:xfrm>
          <a:prstGeom prst="straightConnector1">
            <a:avLst/>
          </a:prstGeom>
          <a:ln>
            <a:solidFill>
              <a:srgbClr val="FF73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4575BC0-135F-0D44-6F09-6E2A52E65C18}"/>
              </a:ext>
            </a:extLst>
          </p:cNvPr>
          <p:cNvCxnSpPr>
            <a:endCxn id="3" idx="1"/>
          </p:cNvCxnSpPr>
          <p:nvPr/>
        </p:nvCxnSpPr>
        <p:spPr>
          <a:xfrm flipH="1">
            <a:off x="6831337" y="4585110"/>
            <a:ext cx="239314" cy="0"/>
          </a:xfrm>
          <a:prstGeom prst="straightConnector1">
            <a:avLst/>
          </a:prstGeom>
          <a:ln>
            <a:solidFill>
              <a:srgbClr val="FF73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2670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4">
          <a:extLst>
            <a:ext uri="{FF2B5EF4-FFF2-40B4-BE49-F238E27FC236}">
              <a16:creationId xmlns:a16="http://schemas.microsoft.com/office/drawing/2014/main" id="{D1B5C090-687A-1938-308D-F2AE094D1C54}"/>
            </a:ext>
          </a:extLst>
        </p:cNvPr>
        <p:cNvGrpSpPr/>
        <p:nvPr/>
      </p:nvGrpSpPr>
      <p:grpSpPr>
        <a:xfrm>
          <a:off x="0" y="0"/>
          <a:ext cx="0" cy="0"/>
          <a:chOff x="0" y="0"/>
          <a:chExt cx="0" cy="0"/>
        </a:xfrm>
      </p:grpSpPr>
      <p:sp>
        <p:nvSpPr>
          <p:cNvPr id="225" name="Google Shape;225;p22">
            <a:extLst>
              <a:ext uri="{FF2B5EF4-FFF2-40B4-BE49-F238E27FC236}">
                <a16:creationId xmlns:a16="http://schemas.microsoft.com/office/drawing/2014/main" id="{46A621C4-7AC9-5B03-BC50-6C7C7BCCF6FF}"/>
              </a:ext>
            </a:extLst>
          </p:cNvPr>
          <p:cNvSpPr txBox="1"/>
          <p:nvPr/>
        </p:nvSpPr>
        <p:spPr>
          <a:xfrm>
            <a:off x="5573171" y="111631"/>
            <a:ext cx="3515100" cy="536400"/>
          </a:xfrm>
          <a:prstGeom prst="rect">
            <a:avLst/>
          </a:prstGeom>
          <a:noFill/>
          <a:ln>
            <a:noFill/>
          </a:ln>
        </p:spPr>
        <p:txBody>
          <a:bodyPr spcFirstLastPara="1" wrap="square" lIns="91700" tIns="91700" rIns="91700" bIns="91700" anchor="t" anchorCtr="0">
            <a:noAutofit/>
          </a:bodyPr>
          <a:lstStyle/>
          <a:p>
            <a:pPr lvl="0" algn="r" rtl="1"/>
            <a:r>
              <a:rPr lang="ar-SA" sz="2680" b="1" dirty="0">
                <a:solidFill>
                  <a:srgbClr val="FF7300"/>
                </a:solidFill>
                <a:latin typeface="IBM Plex Sans Arabic"/>
                <a:ea typeface="IBM Plex Sans Arabic"/>
                <a:cs typeface="IBM Plex Sans Arabic"/>
                <a:sym typeface="IBM Plex Sans Arabic"/>
              </a:rPr>
              <a:t>مواءمة الفكرة</a:t>
            </a:r>
            <a:endParaRPr sz="2680" b="1" dirty="0">
              <a:solidFill>
                <a:srgbClr val="CCD891"/>
              </a:solidFill>
              <a:latin typeface="IBM Plex Sans Arabic"/>
              <a:ea typeface="IBM Plex Sans Arabic"/>
              <a:cs typeface="IBM Plex Sans Arabic"/>
              <a:sym typeface="IBM Plex Sans Arabic"/>
            </a:endParaRPr>
          </a:p>
        </p:txBody>
      </p:sp>
      <p:sp>
        <p:nvSpPr>
          <p:cNvPr id="2" name="Google Shape;211;p20">
            <a:extLst>
              <a:ext uri="{FF2B5EF4-FFF2-40B4-BE49-F238E27FC236}">
                <a16:creationId xmlns:a16="http://schemas.microsoft.com/office/drawing/2014/main" id="{C463F5D3-07EE-5ECE-5D79-FF3852BC78CE}"/>
              </a:ext>
            </a:extLst>
          </p:cNvPr>
          <p:cNvSpPr txBox="1"/>
          <p:nvPr/>
        </p:nvSpPr>
        <p:spPr>
          <a:xfrm>
            <a:off x="3570830" y="648031"/>
            <a:ext cx="5517441" cy="406200"/>
          </a:xfrm>
          <a:prstGeom prst="rect">
            <a:avLst/>
          </a:prstGeom>
          <a:noFill/>
          <a:ln>
            <a:noFill/>
          </a:ln>
        </p:spPr>
        <p:txBody>
          <a:bodyPr spcFirstLastPara="1" wrap="square" lIns="91700" tIns="91700" rIns="91700" bIns="91700" anchor="t" anchorCtr="0">
            <a:noAutofit/>
          </a:bodyPr>
          <a:lstStyle/>
          <a:p>
            <a:pPr lvl="0" algn="r" rtl="1"/>
            <a:r>
              <a:rPr lang="ar-SA" sz="2400" dirty="0">
                <a:solidFill>
                  <a:srgbClr val="FFCB00"/>
                </a:solidFill>
                <a:latin typeface="IBM Plex Sans Arabic"/>
                <a:ea typeface="IBM Plex Sans Arabic"/>
                <a:cs typeface="IBM Plex Sans Arabic"/>
                <a:sym typeface="IBM Plex Sans Arabic"/>
              </a:rPr>
              <a:t>مواءمة الفكرة مع أهداف </a:t>
            </a:r>
            <a:r>
              <a:rPr lang="ar-SA" sz="2400" dirty="0" err="1">
                <a:solidFill>
                  <a:srgbClr val="FFCB00"/>
                </a:solidFill>
                <a:latin typeface="IBM Plex Sans Arabic"/>
                <a:ea typeface="IBM Plex Sans Arabic"/>
                <a:cs typeface="IBM Plex Sans Arabic"/>
                <a:sym typeface="IBM Plex Sans Arabic"/>
              </a:rPr>
              <a:t>هاكاثون</a:t>
            </a:r>
            <a:r>
              <a:rPr lang="ar-SA" sz="2400" dirty="0">
                <a:solidFill>
                  <a:srgbClr val="FFCB00"/>
                </a:solidFill>
                <a:latin typeface="IBM Plex Sans Arabic"/>
                <a:ea typeface="IBM Plex Sans Arabic"/>
                <a:cs typeface="IBM Plex Sans Arabic"/>
                <a:sym typeface="IBM Plex Sans Arabic"/>
              </a:rPr>
              <a:t> أبشر طويق</a:t>
            </a:r>
          </a:p>
        </p:txBody>
      </p:sp>
      <p:sp>
        <p:nvSpPr>
          <p:cNvPr id="4" name="Google Shape;101;p17">
            <a:extLst>
              <a:ext uri="{FF2B5EF4-FFF2-40B4-BE49-F238E27FC236}">
                <a16:creationId xmlns:a16="http://schemas.microsoft.com/office/drawing/2014/main" id="{910B4D96-302E-2851-80CA-F704C28A5E87}"/>
              </a:ext>
            </a:extLst>
          </p:cNvPr>
          <p:cNvSpPr/>
          <p:nvPr/>
        </p:nvSpPr>
        <p:spPr>
          <a:xfrm flipH="1">
            <a:off x="6420311" y="1345525"/>
            <a:ext cx="2419029" cy="3555658"/>
          </a:xfrm>
          <a:prstGeom prst="roundRect">
            <a:avLst>
              <a:gd name="adj" fmla="val 18808"/>
            </a:avLst>
          </a:prstGeom>
          <a:solidFill>
            <a:srgbClr val="717A43"/>
          </a:solidFill>
          <a:ln>
            <a:noFill/>
          </a:ln>
        </p:spPr>
        <p:txBody>
          <a:bodyPr spcFirstLastPara="1" wrap="square" lIns="0" tIns="109950" rIns="0" bIns="109950" anchor="t" anchorCtr="0">
            <a:noAutofit/>
          </a:bodyPr>
          <a:lstStyle/>
          <a:p>
            <a:pPr lvl="0" algn="ctr" rtl="1">
              <a:buSzPts val="1191"/>
            </a:pPr>
            <a:r>
              <a:rPr lang="ar" sz="1563" b="1" i="0" u="none" strike="noStrike" cap="none" dirty="0">
                <a:solidFill>
                  <a:srgbClr val="FF7300"/>
                </a:solidFill>
                <a:latin typeface="IBM Plex Sans Arabic"/>
                <a:ea typeface="IBM Plex Sans Arabic"/>
                <a:cs typeface="IBM Plex Sans Arabic"/>
                <a:sym typeface="IBM Plex Sans Arabic"/>
              </a:rPr>
              <a:t>1</a:t>
            </a:r>
            <a:r>
              <a:rPr lang="en-US" sz="1563" b="1" i="0" u="none" strike="noStrike" cap="none" dirty="0">
                <a:solidFill>
                  <a:srgbClr val="FF7300"/>
                </a:solidFill>
                <a:latin typeface="IBM Plex Sans Arabic"/>
                <a:ea typeface="IBM Plex Sans Arabic"/>
                <a:cs typeface="IBM Plex Sans Arabic"/>
                <a:sym typeface="IBM Plex Sans Arabic"/>
              </a:rPr>
              <a:t> - </a:t>
            </a:r>
            <a:r>
              <a:rPr lang="ar-SA" sz="1563" b="1" dirty="0">
                <a:solidFill>
                  <a:srgbClr val="FF7300"/>
                </a:solidFill>
                <a:latin typeface="IBM Plex Sans Arabic"/>
                <a:ea typeface="IBM Plex Sans Arabic"/>
                <a:cs typeface="IBM Plex Sans Arabic"/>
                <a:sym typeface="IBM Plex Sans Arabic"/>
              </a:rPr>
              <a:t>تعزيز ريادة المملكة في مجال الحكومة الرقمية</a:t>
            </a:r>
            <a:endParaRPr lang="ar-SA" sz="1563" b="1" i="0" u="none" strike="noStrike" cap="none" dirty="0">
              <a:solidFill>
                <a:srgbClr val="FF7300"/>
              </a:solidFill>
              <a:latin typeface="IBM Plex Sans Arabic"/>
              <a:ea typeface="IBM Plex Sans Arabic"/>
              <a:cs typeface="IBM Plex Sans Arabic"/>
              <a:sym typeface="IBM Plex Sans Arabic"/>
            </a:endParaRPr>
          </a:p>
          <a:p>
            <a:pPr marL="0" marR="0" lvl="0" indent="0" algn="just" rtl="1">
              <a:lnSpc>
                <a:spcPct val="100000"/>
              </a:lnSpc>
              <a:spcBef>
                <a:spcPts val="0"/>
              </a:spcBef>
              <a:spcAft>
                <a:spcPts val="0"/>
              </a:spcAft>
              <a:buClr>
                <a:srgbClr val="000000"/>
              </a:buClr>
              <a:buSzPts val="1191"/>
              <a:buFont typeface="Arial"/>
              <a:buNone/>
            </a:pPr>
            <a:endParaRPr lang="ar-SA" sz="1563" b="1" dirty="0">
              <a:solidFill>
                <a:schemeClr val="lt1"/>
              </a:solidFill>
              <a:latin typeface="IBM Plex Sans Arabic"/>
              <a:ea typeface="IBM Plex Sans Arabic"/>
              <a:cs typeface="IBM Plex Sans Arabic"/>
              <a:sym typeface="IBM Plex Sans Arabic"/>
            </a:endParaRPr>
          </a:p>
          <a:p>
            <a:pPr lvl="0" algn="just" rtl="1">
              <a:buSzPts val="1191"/>
            </a:pPr>
            <a:r>
              <a:rPr lang="ar-AE" b="1" dirty="0">
                <a:solidFill>
                  <a:schemeClr val="lt1"/>
                </a:solidFill>
                <a:latin typeface="IBM Plex Sans Arabic"/>
                <a:cs typeface="IBM Plex Sans Arabic"/>
              </a:rPr>
              <a:t> • الفكرة تبني منصة مالية حكومية موحدة تشمل التبرعات والغرامات والمخالفات، وهو نموذج غير مطبق عالميًا بهذا الشكل.</a:t>
            </a:r>
            <a:endParaRPr lang="ar-SA" b="1" dirty="0">
              <a:solidFill>
                <a:schemeClr val="lt1"/>
              </a:solidFill>
              <a:latin typeface="IBM Plex Sans Arabic"/>
              <a:cs typeface="IBM Plex Sans Arabic"/>
            </a:endParaRPr>
          </a:p>
          <a:p>
            <a:pPr lvl="0" algn="just" rtl="1">
              <a:buSzPts val="1191"/>
            </a:pPr>
            <a:endParaRPr lang="ar-SA" b="1" dirty="0">
              <a:solidFill>
                <a:schemeClr val="lt1"/>
              </a:solidFill>
              <a:latin typeface="IBM Plex Sans Arabic"/>
              <a:cs typeface="IBM Plex Sans Arabic"/>
            </a:endParaRPr>
          </a:p>
          <a:p>
            <a:pPr lvl="0" algn="just" rtl="1">
              <a:buSzPts val="1191"/>
            </a:pPr>
            <a:r>
              <a:rPr lang="ar-AE" b="1" dirty="0">
                <a:solidFill>
                  <a:schemeClr val="lt1"/>
                </a:solidFill>
                <a:latin typeface="IBM Plex Sans Arabic"/>
                <a:cs typeface="IBM Plex Sans Arabic"/>
              </a:rPr>
              <a:t> • تعتمد على الذكاء الاصطناعي والتحوّل الرقمي لرفع الكفاءة وتسريع الأداء.</a:t>
            </a:r>
            <a:endParaRPr b="1" dirty="0">
              <a:solidFill>
                <a:schemeClr val="lt1"/>
              </a:solidFill>
              <a:latin typeface="IBM Plex Sans Arabic"/>
              <a:cs typeface="IBM Plex Sans Arabic"/>
              <a:sym typeface="IBM Plex Sans Arabic"/>
            </a:endParaRPr>
          </a:p>
        </p:txBody>
      </p:sp>
      <p:sp>
        <p:nvSpPr>
          <p:cNvPr id="10" name="Google Shape;101;p17">
            <a:extLst>
              <a:ext uri="{FF2B5EF4-FFF2-40B4-BE49-F238E27FC236}">
                <a16:creationId xmlns:a16="http://schemas.microsoft.com/office/drawing/2014/main" id="{9B5028E6-FF88-9B32-AB06-AB18838222D3}"/>
              </a:ext>
            </a:extLst>
          </p:cNvPr>
          <p:cNvSpPr/>
          <p:nvPr/>
        </p:nvSpPr>
        <p:spPr>
          <a:xfrm flipH="1">
            <a:off x="3367633" y="1345525"/>
            <a:ext cx="2419029" cy="3555660"/>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2</a:t>
            </a:r>
            <a:r>
              <a:rPr lang="en-US" sz="1563" b="1" dirty="0">
                <a:solidFill>
                  <a:srgbClr val="FF7300"/>
                </a:solidFill>
                <a:latin typeface="IBM Plex Sans Arabic"/>
                <a:ea typeface="IBM Plex Sans Arabic"/>
                <a:cs typeface="IBM Plex Sans Arabic"/>
                <a:sym typeface="IBM Plex Sans Arabic"/>
              </a:rPr>
              <a:t> - </a:t>
            </a:r>
            <a:r>
              <a:rPr lang="ar-SA" sz="1563" b="1" dirty="0">
                <a:solidFill>
                  <a:srgbClr val="FF7300"/>
                </a:solidFill>
                <a:latin typeface="IBM Plex Sans Arabic"/>
                <a:cs typeface="IBM Plex Sans Arabic"/>
                <a:sym typeface="IBM Plex Sans Arabic"/>
              </a:rPr>
              <a:t>بناء القدرات الوطنية في التقنيات الحديثة</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AE" b="1" dirty="0">
                <a:solidFill>
                  <a:schemeClr val="lt1"/>
                </a:solidFill>
                <a:latin typeface="IBM Plex Sans Arabic"/>
                <a:cs typeface="IBM Plex Sans Arabic"/>
              </a:rPr>
              <a:t> • </a:t>
            </a:r>
            <a:r>
              <a:rPr lang="ar-SA" b="1" dirty="0">
                <a:solidFill>
                  <a:schemeClr val="lt1"/>
                </a:solidFill>
                <a:latin typeface="IBM Plex Sans Arabic"/>
                <a:cs typeface="IBM Plex Sans Arabic"/>
              </a:rPr>
              <a:t>النموذج يعتمد على الذكاء الاصطناعي، نماذج التنبؤ، الاستثمار المالي الذكي، وتحليل البيانات.</a:t>
            </a:r>
          </a:p>
          <a:p>
            <a:pPr algn="just" rtl="1">
              <a:buSzPts val="1191"/>
            </a:pPr>
            <a:endParaRPr lang="ar-SA" b="1" dirty="0">
              <a:solidFill>
                <a:schemeClr val="lt1"/>
              </a:solidFill>
              <a:latin typeface="IBM Plex Sans Arabic"/>
              <a:cs typeface="IBM Plex Sans Arabic"/>
            </a:endParaRPr>
          </a:p>
          <a:p>
            <a:pPr algn="just" rtl="1">
              <a:buSzPts val="1191"/>
            </a:pPr>
            <a:r>
              <a:rPr lang="ar-AE" b="1" dirty="0">
                <a:solidFill>
                  <a:schemeClr val="lt1"/>
                </a:solidFill>
                <a:latin typeface="IBM Plex Sans Arabic"/>
                <a:cs typeface="IBM Plex Sans Arabic"/>
              </a:rPr>
              <a:t>• </a:t>
            </a:r>
            <a:r>
              <a:rPr lang="ar-SA" b="1" dirty="0">
                <a:solidFill>
                  <a:schemeClr val="lt1"/>
                </a:solidFill>
                <a:latin typeface="IBM Plex Sans Arabic"/>
                <a:cs typeface="IBM Plex Sans Arabic"/>
              </a:rPr>
              <a:t>يتيح فرصًا كبيرة للمبرمجين، محللي البيانات، ومطوري الأنظمة للمشاركة في بناء الإصدارات القادمة.</a:t>
            </a:r>
            <a:endParaRPr lang="ar" sz="1563" b="1" dirty="0">
              <a:solidFill>
                <a:schemeClr val="lt1"/>
              </a:solidFill>
              <a:latin typeface="IBM Plex Sans Arabic"/>
              <a:cs typeface="IBM Plex Sans Arabic"/>
              <a:sym typeface="IBM Plex Sans Arabic"/>
            </a:endParaRPr>
          </a:p>
        </p:txBody>
      </p:sp>
      <p:sp>
        <p:nvSpPr>
          <p:cNvPr id="3" name="Google Shape;101;p17">
            <a:extLst>
              <a:ext uri="{FF2B5EF4-FFF2-40B4-BE49-F238E27FC236}">
                <a16:creationId xmlns:a16="http://schemas.microsoft.com/office/drawing/2014/main" id="{227E1FAE-F20F-FC3B-43C0-59C7D9EE6454}"/>
              </a:ext>
            </a:extLst>
          </p:cNvPr>
          <p:cNvSpPr/>
          <p:nvPr/>
        </p:nvSpPr>
        <p:spPr>
          <a:xfrm flipH="1">
            <a:off x="314955" y="1345524"/>
            <a:ext cx="2419029" cy="3555660"/>
          </a:xfrm>
          <a:prstGeom prst="roundRect">
            <a:avLst>
              <a:gd name="adj" fmla="val 18808"/>
            </a:avLst>
          </a:prstGeom>
          <a:solidFill>
            <a:srgbClr val="717A43"/>
          </a:solidFill>
          <a:ln>
            <a:noFill/>
          </a:ln>
        </p:spPr>
        <p:txBody>
          <a:bodyPr spcFirstLastPara="1" wrap="square" lIns="0" tIns="109950" rIns="0" bIns="109950" anchor="t" anchorCtr="0">
            <a:noAutofit/>
          </a:bodyPr>
          <a:lstStyle/>
          <a:p>
            <a:pPr algn="ctr" rtl="1">
              <a:buSzPts val="1191"/>
            </a:pPr>
            <a:r>
              <a:rPr lang="ar-AE" sz="1563" b="1" dirty="0">
                <a:solidFill>
                  <a:srgbClr val="FF7300"/>
                </a:solidFill>
                <a:latin typeface="IBM Plex Sans Arabic"/>
                <a:cs typeface="IBM Plex Sans Arabic"/>
                <a:sym typeface="IBM Plex Sans Arabic"/>
              </a:rPr>
              <a:t>3</a:t>
            </a:r>
            <a:r>
              <a:rPr lang="ar-SA" sz="1563" b="1" dirty="0">
                <a:solidFill>
                  <a:srgbClr val="FF7300"/>
                </a:solidFill>
                <a:latin typeface="IBM Plex Sans Arabic"/>
                <a:cs typeface="IBM Plex Sans Arabic"/>
                <a:sym typeface="IBM Plex Sans Arabic"/>
              </a:rPr>
              <a:t> </a:t>
            </a:r>
            <a:r>
              <a:rPr lang="en-US" sz="1563" b="1" dirty="0">
                <a:solidFill>
                  <a:srgbClr val="FF7300"/>
                </a:solidFill>
                <a:latin typeface="IBM Plex Sans Arabic"/>
                <a:ea typeface="IBM Plex Sans Arabic"/>
                <a:cs typeface="IBM Plex Sans Arabic"/>
                <a:sym typeface="IBM Plex Sans Arabic"/>
              </a:rPr>
              <a:t> -</a:t>
            </a:r>
            <a:r>
              <a:rPr lang="ar-SA" sz="1563" b="1" dirty="0">
                <a:solidFill>
                  <a:srgbClr val="FF7300"/>
                </a:solidFill>
                <a:latin typeface="IBM Plex Sans Arabic"/>
                <a:cs typeface="IBM Plex Sans Arabic"/>
                <a:sym typeface="IBM Plex Sans Arabic"/>
              </a:rPr>
              <a:t>تبنّي الابتكارات الرقمية لتحسين جودة الحياة</a:t>
            </a:r>
            <a:endParaRPr lang="ar" sz="1563" b="1" dirty="0">
              <a:solidFill>
                <a:srgbClr val="FF7300"/>
              </a:solidFill>
              <a:latin typeface="IBM Plex Sans Arabic"/>
              <a:cs typeface="IBM Plex Sans Arabic"/>
              <a:sym typeface="IBM Plex Sans Arabic"/>
            </a:endParaRPr>
          </a:p>
          <a:p>
            <a:pPr algn="just" rtl="1">
              <a:buSzPts val="1191"/>
            </a:pPr>
            <a:endParaRPr lang="ar" sz="1563" b="1" dirty="0">
              <a:solidFill>
                <a:schemeClr val="lt1"/>
              </a:solidFill>
              <a:latin typeface="IBM Plex Sans Arabic"/>
              <a:cs typeface="IBM Plex Sans Arabic"/>
              <a:sym typeface="IBM Plex Sans Arabic"/>
            </a:endParaRPr>
          </a:p>
          <a:p>
            <a:pPr algn="just" rtl="1">
              <a:buSzPts val="1191"/>
            </a:pPr>
            <a:r>
              <a:rPr lang="ar-AE" b="1" dirty="0">
                <a:solidFill>
                  <a:schemeClr val="lt1"/>
                </a:solidFill>
                <a:latin typeface="IBM Plex Sans Arabic"/>
                <a:cs typeface="IBM Plex Sans Arabic"/>
              </a:rPr>
              <a:t> • </a:t>
            </a:r>
            <a:r>
              <a:rPr lang="ar-SA" b="1" dirty="0">
                <a:solidFill>
                  <a:schemeClr val="lt1"/>
                </a:solidFill>
                <a:latin typeface="IBM Plex Sans Arabic"/>
                <a:cs typeface="IBM Plex Sans Arabic"/>
              </a:rPr>
              <a:t>المنصة تخفف الأعباء المالية عن الأسر، وتُسرّع الإفراجات، وتدعم السجناء والمحتاجين.</a:t>
            </a:r>
          </a:p>
          <a:p>
            <a:pPr algn="just" rtl="1">
              <a:buSzPts val="1191"/>
            </a:pPr>
            <a:endParaRPr lang="ar-SA" b="1" dirty="0">
              <a:solidFill>
                <a:schemeClr val="lt1"/>
              </a:solidFill>
              <a:latin typeface="IBM Plex Sans Arabic"/>
              <a:cs typeface="IBM Plex Sans Arabic"/>
            </a:endParaRPr>
          </a:p>
          <a:p>
            <a:pPr algn="just" rtl="1">
              <a:buSzPts val="1191"/>
            </a:pPr>
            <a:r>
              <a:rPr lang="ar-AE" b="1" dirty="0">
                <a:solidFill>
                  <a:schemeClr val="lt1"/>
                </a:solidFill>
                <a:latin typeface="IBM Plex Sans Arabic"/>
                <a:cs typeface="IBM Plex Sans Arabic"/>
              </a:rPr>
              <a:t> • </a:t>
            </a:r>
            <a:r>
              <a:rPr lang="ar-SA" b="1" dirty="0">
                <a:solidFill>
                  <a:schemeClr val="lt1"/>
                </a:solidFill>
                <a:latin typeface="IBM Plex Sans Arabic"/>
                <a:cs typeface="IBM Plex Sans Arabic"/>
              </a:rPr>
              <a:t>توسّع خيارات التبرع وتساعد في بناء نموذج “</a:t>
            </a:r>
            <a:r>
              <a:rPr lang="ar-SA" b="1" dirty="0">
                <a:solidFill>
                  <a:srgbClr val="CCD891"/>
                </a:solidFill>
                <a:latin typeface="IBM Plex Sans Arabic"/>
                <a:cs typeface="IBM Plex Sans Arabic"/>
              </a:rPr>
              <a:t>تبرع أكثر ذكاءً وأثر</a:t>
            </a:r>
            <a:r>
              <a:rPr lang="ar-SA" b="1" dirty="0">
                <a:solidFill>
                  <a:schemeClr val="lt1"/>
                </a:solidFill>
                <a:latin typeface="IBM Plex Sans Arabic"/>
                <a:cs typeface="IBM Plex Sans Arabic"/>
              </a:rPr>
              <a:t>”.</a:t>
            </a:r>
          </a:p>
          <a:p>
            <a:pPr algn="just" rtl="1">
              <a:buSzPts val="1191"/>
            </a:pPr>
            <a:endParaRPr lang="ar-SA" b="1" dirty="0">
              <a:solidFill>
                <a:schemeClr val="lt1"/>
              </a:solidFill>
              <a:latin typeface="IBM Plex Sans Arabic"/>
              <a:cs typeface="IBM Plex Sans Arabic"/>
            </a:endParaRPr>
          </a:p>
          <a:p>
            <a:pPr algn="just" rtl="1">
              <a:buSzPts val="1191"/>
            </a:pPr>
            <a:r>
              <a:rPr lang="ar-AE" b="1" dirty="0">
                <a:solidFill>
                  <a:schemeClr val="lt1"/>
                </a:solidFill>
                <a:latin typeface="IBM Plex Sans Arabic"/>
                <a:cs typeface="IBM Plex Sans Arabic"/>
              </a:rPr>
              <a:t> • </a:t>
            </a:r>
            <a:r>
              <a:rPr lang="ar-SA" b="1" dirty="0">
                <a:solidFill>
                  <a:schemeClr val="lt1"/>
                </a:solidFill>
                <a:latin typeface="IBM Plex Sans Arabic"/>
                <a:cs typeface="IBM Plex Sans Arabic"/>
              </a:rPr>
              <a:t>تزيد رضا المواطنين والمتبرعين عبر تجربة متقدمة وواضحة وشفافة.</a:t>
            </a:r>
          </a:p>
        </p:txBody>
      </p:sp>
    </p:spTree>
    <p:extLst>
      <p:ext uri="{BB962C8B-B14F-4D97-AF65-F5344CB8AC3E}">
        <p14:creationId xmlns:p14="http://schemas.microsoft.com/office/powerpoint/2010/main" val="5882609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717A43"/>
        </a:solidFill>
        <a:ln>
          <a:noFill/>
        </a:ln>
      </a:spPr>
      <a:bodyPr spcFirstLastPara="1" wrap="square" lIns="0" tIns="109950" rIns="0" bIns="109950" anchor="ctr" anchorCtr="0">
        <a:noAutofit/>
      </a:bodyPr>
      <a:lstStyle>
        <a:defPPr marL="0" marR="0" indent="0" algn="ctr" rtl="0">
          <a:lnSpc>
            <a:spcPct val="100000"/>
          </a:lnSpc>
          <a:spcBef>
            <a:spcPts val="0"/>
          </a:spcBef>
          <a:spcAft>
            <a:spcPts val="0"/>
          </a:spcAft>
          <a:buClr>
            <a:srgbClr val="000000"/>
          </a:buClr>
          <a:buSzPts val="1191"/>
          <a:buFont typeface="Arial"/>
          <a:buNone/>
          <a:defRPr sz="1563" b="1" i="0" u="none" strike="noStrike" cap="none" dirty="0" smtClean="0">
            <a:solidFill>
              <a:schemeClr val="lt1"/>
            </a:solidFill>
            <a:latin typeface="IBM Plex Sans Arabic"/>
            <a:ea typeface="IBM Plex Sans Arabic"/>
            <a:cs typeface="IBM Plex Sans Arabic"/>
            <a:sym typeface="IBM Plex Sans Arabic"/>
          </a:defRPr>
        </a:defPPr>
      </a:lstStyle>
    </a:sp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879</TotalTime>
  <Words>3838</Words>
  <Application>Microsoft Office PowerPoint</Application>
  <PresentationFormat>On-screen Show (16:9)</PresentationFormat>
  <Paragraphs>538</Paragraphs>
  <Slides>41</Slides>
  <Notes>41</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Wingdings</vt:lpstr>
      <vt:lpstr>IBM Plex Sans</vt:lpstr>
      <vt:lpstr>IBM Plex Sans Arabic SemiBold</vt:lpstr>
      <vt:lpstr>IBM Plex Sans Arabic</vt:lpstr>
      <vt:lpstr>Arial</vt:lpstr>
      <vt:lpstr>IBM Plex Sans Arabic Medium</vt:lpstr>
      <vt:lpstr>Simple Light</vt:lpstr>
      <vt:lpstr>“مــعــونــة”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قالب تحكيم المشاريع</dc:title>
  <cp:lastModifiedBy>hp7744110000</cp:lastModifiedBy>
  <cp:revision>46</cp:revision>
  <dcterms:modified xsi:type="dcterms:W3CDTF">2025-11-27T07:56:48Z</dcterms:modified>
</cp:coreProperties>
</file>